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01" r:id="rId1"/>
  </p:sldMasterIdLst>
  <p:sldIdLst>
    <p:sldId id="280" r:id="rId2"/>
    <p:sldId id="291" r:id="rId3"/>
    <p:sldId id="278" r:id="rId4"/>
    <p:sldId id="257" r:id="rId5"/>
    <p:sldId id="261" r:id="rId6"/>
    <p:sldId id="288" r:id="rId7"/>
    <p:sldId id="277" r:id="rId8"/>
    <p:sldId id="258" r:id="rId9"/>
    <p:sldId id="263" r:id="rId10"/>
    <p:sldId id="262" r:id="rId11"/>
    <p:sldId id="264" r:id="rId12"/>
    <p:sldId id="279" r:id="rId13"/>
    <p:sldId id="265" r:id="rId14"/>
    <p:sldId id="276" r:id="rId15"/>
    <p:sldId id="270" r:id="rId16"/>
    <p:sldId id="272" r:id="rId17"/>
    <p:sldId id="271" r:id="rId18"/>
    <p:sldId id="289" r:id="rId19"/>
    <p:sldId id="256" r:id="rId20"/>
    <p:sldId id="268" r:id="rId21"/>
    <p:sldId id="259" r:id="rId22"/>
    <p:sldId id="290" r:id="rId23"/>
    <p:sldId id="267" r:id="rId24"/>
    <p:sldId id="283" r:id="rId25"/>
    <p:sldId id="292" r:id="rId26"/>
    <p:sldId id="293" r:id="rId27"/>
    <p:sldId id="308" r:id="rId28"/>
    <p:sldId id="307" r:id="rId29"/>
    <p:sldId id="269" r:id="rId30"/>
    <p:sldId id="309"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C1DE3"/>
    <a:srgbClr val="FF40FF"/>
    <a:srgbClr val="1E812F"/>
    <a:srgbClr val="D883FF"/>
    <a:srgbClr val="008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41"/>
    <p:restoredTop sz="94674"/>
  </p:normalViewPr>
  <p:slideViewPr>
    <p:cSldViewPr snapToGrid="0" snapToObjects="1">
      <p:cViewPr varScale="1">
        <p:scale>
          <a:sx n="131" d="100"/>
          <a:sy n="131" d="100"/>
        </p:scale>
        <p:origin x="4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5/27/19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20992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8069873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5/27/19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52927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5BB1C6-BF8F-4481-8AB2-603A1C8A906A}" type="datetimeFigureOut">
              <a:rPr lang="en-US" smtClean="0"/>
              <a:t>5/27/19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5387279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5BB1C6-BF8F-4481-8AB2-603A1C8A906A}" type="datetimeFigureOut">
              <a:rPr lang="en-US" smtClean="0"/>
              <a:t>5/27/19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1520257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5/27/19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4338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5/27/19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144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5/27/19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6436294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5/27/19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41492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5507254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5326797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6484158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9114580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9131327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3487875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5138225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6779754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5BB1C6-BF8F-4481-8AB2-603A1C8A906A}" type="datetimeFigureOut">
              <a:rPr lang="en-US" smtClean="0"/>
              <a:t>5/27/19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17435225"/>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818" r:id="rId17"/>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hyperlink" Target="https://theconversation.com/queensland-to-all-those-quexiteers-dont-judge-try-to-understand-us-117502" TargetMode="Externa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hyperlink" Target="http://www.fullemployment.net/pdi/maps/Aus-PDI-map-2016.html" TargetMode="External"/><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hyperlink" Target="https://theconversation.com/uber-drivers-experience-highlights-the-dead-end-job-prospects-facing-more-australian-workers-116973" TargetMode="Externa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hyperlink" Target="PastedGraphic-1.pdf" TargetMode="External"/><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hyperlink" Target="https://theconversation.com/the-queensland-government-is-paying-more-for-its-debt-than-the-average-mortgage-holder-87586" TargetMode="Externa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www.abc.net.au/news/2019-05-21/coalition-election-promise-for-first-home-buyers-risky-economist/11134020" TargetMode="External"/><Relationship Id="rId2" Type="http://schemas.openxmlformats.org/officeDocument/2006/relationships/hyperlink" Target="https://www.abc.net.au/news/2019-05-12/live-scott-morrison-launches-liberal-federal-election-campaign/11105068"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daf.qld.gov.au/ruraldebttaskforce/final-report" TargetMode="External"/><Relationship Id="rId2" Type="http://schemas.openxmlformats.org/officeDocument/2006/relationships/hyperlink" Target="http://www.fullemployment.net/pdi/maps/Aus-PDI-map-2016.html" TargetMode="External"/><Relationship Id="rId1" Type="http://schemas.openxmlformats.org/officeDocument/2006/relationships/slideLayout" Target="../slideLayouts/slideLayout2.xml"/><Relationship Id="rId5" Type="http://schemas.openxmlformats.org/officeDocument/2006/relationships/hyperlink" Target="https://theconversation.com/the-queensland-government-is-paying-more-for-its-debt-than-the-average-mortgage-holder-87586" TargetMode="External"/><Relationship Id="rId4" Type="http://schemas.openxmlformats.org/officeDocument/2006/relationships/hyperlink" Target="http://ruraloz.net/"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B54ADD-5C77-124C-A786-6AB0AFD4EC79}"/>
              </a:ext>
            </a:extLst>
          </p:cNvPr>
          <p:cNvSpPr>
            <a:spLocks noGrp="1"/>
          </p:cNvSpPr>
          <p:nvPr>
            <p:ph type="ctrTitle"/>
          </p:nvPr>
        </p:nvSpPr>
        <p:spPr/>
        <p:txBody>
          <a:bodyPr/>
          <a:lstStyle/>
          <a:p>
            <a:r>
              <a:rPr lang="en-US" b="1" dirty="0"/>
              <a:t>Financial Reform and Development Banks</a:t>
            </a:r>
          </a:p>
        </p:txBody>
      </p:sp>
      <p:sp>
        <p:nvSpPr>
          <p:cNvPr id="5" name="Subtitle 4">
            <a:extLst>
              <a:ext uri="{FF2B5EF4-FFF2-40B4-BE49-F238E27FC236}">
                <a16:creationId xmlns:a16="http://schemas.microsoft.com/office/drawing/2014/main" id="{2E43CA4B-6D30-D14B-AF6D-E8A0F3637D3A}"/>
              </a:ext>
            </a:extLst>
          </p:cNvPr>
          <p:cNvSpPr>
            <a:spLocks noGrp="1"/>
          </p:cNvSpPr>
          <p:nvPr>
            <p:ph type="subTitle" idx="1"/>
          </p:nvPr>
        </p:nvSpPr>
        <p:spPr>
          <a:xfrm>
            <a:off x="1507067" y="4050833"/>
            <a:ext cx="7766936" cy="1390300"/>
          </a:xfrm>
        </p:spPr>
        <p:txBody>
          <a:bodyPr>
            <a:normAutofit fontScale="62500" lnSpcReduction="20000"/>
          </a:bodyPr>
          <a:lstStyle/>
          <a:p>
            <a:endParaRPr lang="en-US" sz="2400" b="1" dirty="0"/>
          </a:p>
          <a:p>
            <a:r>
              <a:rPr lang="en-US" sz="2900" b="1" dirty="0" err="1"/>
              <a:t>Dr</a:t>
            </a:r>
            <a:r>
              <a:rPr lang="en-US" sz="2900" b="1" dirty="0"/>
              <a:t> Mark McGovern</a:t>
            </a:r>
          </a:p>
          <a:p>
            <a:r>
              <a:rPr lang="en-US" sz="2900" dirty="0"/>
              <a:t>Visiting Fellow </a:t>
            </a:r>
          </a:p>
          <a:p>
            <a:r>
              <a:rPr lang="en-US" sz="2900" dirty="0"/>
              <a:t>Economics and Finance, Queensland University of Technology</a:t>
            </a:r>
          </a:p>
          <a:p>
            <a:endParaRPr lang="en-US" sz="2400" b="1" dirty="0"/>
          </a:p>
        </p:txBody>
      </p:sp>
      <p:sp>
        <p:nvSpPr>
          <p:cNvPr id="6" name="TextBox 5">
            <a:extLst>
              <a:ext uri="{FF2B5EF4-FFF2-40B4-BE49-F238E27FC236}">
                <a16:creationId xmlns:a16="http://schemas.microsoft.com/office/drawing/2014/main" id="{FC7B8C0D-4493-8F41-BAA6-69AED4B3C60B}"/>
              </a:ext>
            </a:extLst>
          </p:cNvPr>
          <p:cNvSpPr txBox="1"/>
          <p:nvPr/>
        </p:nvSpPr>
        <p:spPr>
          <a:xfrm>
            <a:off x="2906163" y="5525119"/>
            <a:ext cx="6083503" cy="707886"/>
          </a:xfrm>
          <a:prstGeom prst="rect">
            <a:avLst/>
          </a:prstGeom>
          <a:noFill/>
        </p:spPr>
        <p:txBody>
          <a:bodyPr wrap="square" rtlCol="0">
            <a:spAutoFit/>
          </a:bodyPr>
          <a:lstStyle/>
          <a:p>
            <a:pPr algn="ctr"/>
            <a:r>
              <a:rPr lang="en-US" sz="2000" dirty="0"/>
              <a:t>A presentation to the </a:t>
            </a:r>
            <a:r>
              <a:rPr lang="en-US" sz="2000" b="1" dirty="0"/>
              <a:t>Brisbane Community Forum</a:t>
            </a:r>
            <a:r>
              <a:rPr lang="en-US" sz="2000" dirty="0"/>
              <a:t> </a:t>
            </a:r>
          </a:p>
          <a:p>
            <a:pPr algn="ctr"/>
            <a:r>
              <a:rPr lang="en-US" sz="2000" dirty="0"/>
              <a:t>May 28</a:t>
            </a:r>
            <a:r>
              <a:rPr lang="en-US" sz="2000" baseline="30000" dirty="0"/>
              <a:t>th</a:t>
            </a:r>
            <a:r>
              <a:rPr lang="en-US" sz="2000" dirty="0"/>
              <a:t> 2019 at Upper Mt Gravatt Bowls Club</a:t>
            </a:r>
          </a:p>
        </p:txBody>
      </p:sp>
    </p:spTree>
    <p:extLst>
      <p:ext uri="{BB962C8B-B14F-4D97-AF65-F5344CB8AC3E}">
        <p14:creationId xmlns:p14="http://schemas.microsoft.com/office/powerpoint/2010/main" val="1905609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5E4BF-E66E-3348-972C-5A0E5386E74D}"/>
              </a:ext>
            </a:extLst>
          </p:cNvPr>
          <p:cNvSpPr>
            <a:spLocks noGrp="1"/>
          </p:cNvSpPr>
          <p:nvPr>
            <p:ph type="title"/>
          </p:nvPr>
        </p:nvSpPr>
        <p:spPr>
          <a:xfrm>
            <a:off x="407403" y="226337"/>
            <a:ext cx="7505325" cy="1532047"/>
          </a:xfrm>
        </p:spPr>
        <p:txBody>
          <a:bodyPr>
            <a:normAutofit fontScale="90000"/>
          </a:bodyPr>
          <a:lstStyle/>
          <a:p>
            <a:pPr algn="r"/>
            <a:r>
              <a:rPr lang="en-US" dirty="0"/>
              <a:t>Crowded out </a:t>
            </a:r>
            <a:r>
              <a:rPr lang="en-US" i="1" dirty="0"/>
              <a:t>–then forced out- </a:t>
            </a:r>
            <a:r>
              <a:rPr lang="en-US" dirty="0"/>
              <a:t>by </a:t>
            </a:r>
            <a:br>
              <a:rPr lang="en-US" dirty="0"/>
            </a:br>
            <a:r>
              <a:rPr lang="en-US" b="1" dirty="0"/>
              <a:t>“too much of the Wrong Sort of Debt” </a:t>
            </a:r>
            <a:br>
              <a:rPr lang="en-US" b="1" dirty="0"/>
            </a:br>
            <a:r>
              <a:rPr lang="en-US" i="1" dirty="0">
                <a:solidFill>
                  <a:srgbClr val="0432FF"/>
                </a:solidFill>
              </a:rPr>
              <a:t>– even if you owe nothing?</a:t>
            </a:r>
          </a:p>
        </p:txBody>
      </p:sp>
      <p:sp>
        <p:nvSpPr>
          <p:cNvPr id="3" name="Content Placeholder 2">
            <a:extLst>
              <a:ext uri="{FF2B5EF4-FFF2-40B4-BE49-F238E27FC236}">
                <a16:creationId xmlns:a16="http://schemas.microsoft.com/office/drawing/2014/main" id="{DD66986E-643B-BF41-AC6E-4738CBAB8556}"/>
              </a:ext>
            </a:extLst>
          </p:cNvPr>
          <p:cNvSpPr>
            <a:spLocks noGrp="1"/>
          </p:cNvSpPr>
          <p:nvPr>
            <p:ph idx="1"/>
          </p:nvPr>
        </p:nvSpPr>
        <p:spPr>
          <a:xfrm>
            <a:off x="165112" y="2206236"/>
            <a:ext cx="10438646" cy="4231158"/>
          </a:xfrm>
        </p:spPr>
        <p:txBody>
          <a:bodyPr>
            <a:normAutofit fontScale="85000" lnSpcReduction="20000"/>
          </a:bodyPr>
          <a:lstStyle/>
          <a:p>
            <a:r>
              <a:rPr lang="en-US" sz="2400" i="1" dirty="0"/>
              <a:t>“With very few exceptions the banks’ primary business consisted of non-mortgage lending to companies in 1928 and 1970. In 2007 banks in most countries had turned primarily into real estate lenders….” </a:t>
            </a:r>
            <a:r>
              <a:rPr lang="en-US" sz="2400" dirty="0" err="1"/>
              <a:t>Jorda</a:t>
            </a:r>
            <a:r>
              <a:rPr lang="en-US" sz="2400" dirty="0"/>
              <a:t> et al (2013) </a:t>
            </a:r>
          </a:p>
          <a:p>
            <a:endParaRPr lang="en-US" sz="2000" dirty="0"/>
          </a:p>
          <a:p>
            <a:r>
              <a:rPr lang="en-US" sz="2400" i="1" dirty="0"/>
              <a:t>“But the increasing importance of real estate and of lending against it has huge implications for financial and macroeconomic instability… Only when credit is used to finance useful new capital investment does it </a:t>
            </a:r>
            <a:r>
              <a:rPr lang="en-US" sz="2400" b="1" i="1" dirty="0"/>
              <a:t>generate the additional income flows required </a:t>
            </a:r>
            <a:r>
              <a:rPr lang="en-US" sz="2400" i="1" dirty="0"/>
              <a:t>to make the debt certainly sustainable” </a:t>
            </a:r>
            <a:r>
              <a:rPr lang="en-US" sz="2400" dirty="0"/>
              <a:t>(Turner 2016)</a:t>
            </a:r>
          </a:p>
          <a:p>
            <a:endParaRPr lang="en-US" sz="2000" dirty="0"/>
          </a:p>
          <a:p>
            <a:r>
              <a:rPr lang="en-US" sz="2600" dirty="0">
                <a:solidFill>
                  <a:srgbClr val="FF40FF"/>
                </a:solidFill>
              </a:rPr>
              <a:t>Servicing a </a:t>
            </a:r>
            <a:r>
              <a:rPr lang="en-US" sz="2600" b="1" dirty="0">
                <a:solidFill>
                  <a:srgbClr val="FF40FF"/>
                </a:solidFill>
              </a:rPr>
              <a:t>debt overhang </a:t>
            </a:r>
            <a:r>
              <a:rPr lang="en-US" sz="2600" dirty="0">
                <a:solidFill>
                  <a:srgbClr val="FF40FF"/>
                </a:solidFill>
              </a:rPr>
              <a:t>can </a:t>
            </a:r>
            <a:r>
              <a:rPr lang="en-US" sz="2600" b="1" dirty="0">
                <a:solidFill>
                  <a:srgbClr val="FF40FF"/>
                </a:solidFill>
              </a:rPr>
              <a:t>crowd out </a:t>
            </a:r>
            <a:r>
              <a:rPr lang="en-US" sz="2600" dirty="0">
                <a:solidFill>
                  <a:srgbClr val="FF40FF"/>
                </a:solidFill>
              </a:rPr>
              <a:t>normal consumption expenditures, depressing effective demand and economies. </a:t>
            </a:r>
          </a:p>
          <a:p>
            <a:r>
              <a:rPr lang="en-US" sz="2600" i="1" u="sng" dirty="0">
                <a:solidFill>
                  <a:srgbClr val="FF40FF"/>
                </a:solidFill>
              </a:rPr>
              <a:t>In the absence of effective intervention,</a:t>
            </a:r>
            <a:r>
              <a:rPr lang="en-US" sz="2600" dirty="0">
                <a:solidFill>
                  <a:srgbClr val="FF40FF"/>
                </a:solidFill>
              </a:rPr>
              <a:t> ruinous downward spirals can develop. Needless destruction of key capacities, capitals and wealth follow</a:t>
            </a:r>
            <a:r>
              <a:rPr lang="en-US" sz="2600" i="1" dirty="0">
                <a:solidFill>
                  <a:srgbClr val="FF40FF"/>
                </a:solidFill>
              </a:rPr>
              <a:t>.</a:t>
            </a:r>
          </a:p>
        </p:txBody>
      </p:sp>
      <p:sp>
        <p:nvSpPr>
          <p:cNvPr id="4" name="TextBox 3">
            <a:extLst>
              <a:ext uri="{FF2B5EF4-FFF2-40B4-BE49-F238E27FC236}">
                <a16:creationId xmlns:a16="http://schemas.microsoft.com/office/drawing/2014/main" id="{E82BC233-C47F-3644-8B5C-FE9AEAF0383C}"/>
              </a:ext>
            </a:extLst>
          </p:cNvPr>
          <p:cNvSpPr txBox="1"/>
          <p:nvPr/>
        </p:nvSpPr>
        <p:spPr>
          <a:xfrm rot="4165782">
            <a:off x="8311816" y="1913849"/>
            <a:ext cx="4583884" cy="584775"/>
          </a:xfrm>
          <a:prstGeom prst="rect">
            <a:avLst/>
          </a:prstGeom>
          <a:noFill/>
        </p:spPr>
        <p:txBody>
          <a:bodyPr wrap="none" rtlCol="0">
            <a:spAutoFit/>
          </a:bodyPr>
          <a:lstStyle/>
          <a:p>
            <a:r>
              <a:rPr lang="en-US" sz="3200" b="1" dirty="0">
                <a:solidFill>
                  <a:srgbClr val="FFFF00"/>
                </a:solidFill>
              </a:rPr>
              <a:t>Welcome to our world!</a:t>
            </a:r>
          </a:p>
        </p:txBody>
      </p:sp>
    </p:spTree>
    <p:extLst>
      <p:ext uri="{BB962C8B-B14F-4D97-AF65-F5344CB8AC3E}">
        <p14:creationId xmlns:p14="http://schemas.microsoft.com/office/powerpoint/2010/main" val="574490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9E1C-92E6-1347-BA53-A842CF96FFF5}"/>
              </a:ext>
            </a:extLst>
          </p:cNvPr>
          <p:cNvSpPr>
            <a:spLocks noGrp="1"/>
          </p:cNvSpPr>
          <p:nvPr>
            <p:ph type="ctrTitle"/>
          </p:nvPr>
        </p:nvSpPr>
        <p:spPr>
          <a:xfrm>
            <a:off x="479835" y="2404534"/>
            <a:ext cx="9497084" cy="1646302"/>
          </a:xfrm>
        </p:spPr>
        <p:txBody>
          <a:bodyPr/>
          <a:lstStyle/>
          <a:p>
            <a:r>
              <a:rPr lang="en-US" sz="4800" dirty="0"/>
              <a:t>Aspirations not well met…</a:t>
            </a:r>
            <a:br>
              <a:rPr lang="en-US" sz="4800" dirty="0"/>
            </a:br>
            <a:r>
              <a:rPr lang="en-US" sz="3600" b="1" i="1" dirty="0">
                <a:solidFill>
                  <a:srgbClr val="FF40FF"/>
                </a:solidFill>
              </a:rPr>
              <a:t>Addressing the end of our debt dreamtime</a:t>
            </a:r>
            <a:endParaRPr lang="en-US" b="1" i="1" dirty="0"/>
          </a:p>
        </p:txBody>
      </p:sp>
      <p:sp>
        <p:nvSpPr>
          <p:cNvPr id="3" name="Text Placeholder 2">
            <a:extLst>
              <a:ext uri="{FF2B5EF4-FFF2-40B4-BE49-F238E27FC236}">
                <a16:creationId xmlns:a16="http://schemas.microsoft.com/office/drawing/2014/main" id="{479E48A8-9284-DC40-8836-182E123A4018}"/>
              </a:ext>
            </a:extLst>
          </p:cNvPr>
          <p:cNvSpPr>
            <a:spLocks noGrp="1"/>
          </p:cNvSpPr>
          <p:nvPr>
            <p:ph type="subTitle" idx="1"/>
          </p:nvPr>
        </p:nvSpPr>
        <p:spPr>
          <a:xfrm>
            <a:off x="1792585" y="4264181"/>
            <a:ext cx="6853473" cy="1901230"/>
          </a:xfrm>
        </p:spPr>
        <p:txBody>
          <a:bodyPr>
            <a:normAutofit/>
          </a:bodyPr>
          <a:lstStyle/>
          <a:p>
            <a:r>
              <a:rPr lang="en-US" sz="2000" dirty="0"/>
              <a:t>For too many, these are days </a:t>
            </a:r>
          </a:p>
          <a:p>
            <a:r>
              <a:rPr lang="en-US" sz="2000" dirty="0"/>
              <a:t>of dashed aspirations,</a:t>
            </a:r>
          </a:p>
          <a:p>
            <a:r>
              <a:rPr lang="en-US" sz="2000" dirty="0"/>
              <a:t>of rising debts,</a:t>
            </a:r>
          </a:p>
          <a:p>
            <a:r>
              <a:rPr lang="en-US" sz="2000" dirty="0"/>
              <a:t>And of needless destruction of key capacities and wealth</a:t>
            </a:r>
          </a:p>
        </p:txBody>
      </p:sp>
    </p:spTree>
    <p:extLst>
      <p:ext uri="{BB962C8B-B14F-4D97-AF65-F5344CB8AC3E}">
        <p14:creationId xmlns:p14="http://schemas.microsoft.com/office/powerpoint/2010/main" val="2455383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46E81-937A-A140-BEA1-FF63C548E9B9}"/>
              </a:ext>
            </a:extLst>
          </p:cNvPr>
          <p:cNvSpPr>
            <a:spLocks noGrp="1"/>
          </p:cNvSpPr>
          <p:nvPr>
            <p:ph type="title"/>
          </p:nvPr>
        </p:nvSpPr>
        <p:spPr/>
        <p:txBody>
          <a:bodyPr/>
          <a:lstStyle/>
          <a:p>
            <a:r>
              <a:rPr lang="en-US" dirty="0"/>
              <a:t>Aspirations?</a:t>
            </a:r>
          </a:p>
        </p:txBody>
      </p:sp>
      <p:sp>
        <p:nvSpPr>
          <p:cNvPr id="3" name="Content Placeholder 2">
            <a:extLst>
              <a:ext uri="{FF2B5EF4-FFF2-40B4-BE49-F238E27FC236}">
                <a16:creationId xmlns:a16="http://schemas.microsoft.com/office/drawing/2014/main" id="{45F11949-F398-824F-ACB0-E1030A15293A}"/>
              </a:ext>
            </a:extLst>
          </p:cNvPr>
          <p:cNvSpPr>
            <a:spLocks noGrp="1"/>
          </p:cNvSpPr>
          <p:nvPr>
            <p:ph sz="quarter" idx="13"/>
          </p:nvPr>
        </p:nvSpPr>
        <p:spPr>
          <a:xfrm>
            <a:off x="802531" y="1731522"/>
            <a:ext cx="8720847" cy="4445542"/>
          </a:xfrm>
        </p:spPr>
        <p:txBody>
          <a:bodyPr>
            <a:normAutofit lnSpcReduction="10000"/>
          </a:bodyPr>
          <a:lstStyle/>
          <a:p>
            <a:r>
              <a:rPr lang="en-US" sz="2400" i="1" dirty="0"/>
              <a:t>“Most parents only want three things” </a:t>
            </a:r>
            <a:r>
              <a:rPr lang="en-US" sz="2400" dirty="0"/>
              <a:t>said Kev, in a country school playground over half a lifetime ago, </a:t>
            </a:r>
            <a:r>
              <a:rPr lang="en-US" sz="2400" b="1" i="1" dirty="0"/>
              <a:t>“reasonable work, a good education for the kids and a decent place to live.”</a:t>
            </a:r>
          </a:p>
          <a:p>
            <a:endParaRPr lang="en-US" sz="2400" dirty="0"/>
          </a:p>
          <a:p>
            <a:pPr lvl="1"/>
            <a:r>
              <a:rPr lang="en-US" sz="2200" b="1" dirty="0"/>
              <a:t>Do such aspirations resonate today?</a:t>
            </a:r>
          </a:p>
          <a:p>
            <a:pPr lvl="1"/>
            <a:r>
              <a:rPr lang="en-US" sz="2200" b="1" dirty="0"/>
              <a:t>How do you think we are travelling?</a:t>
            </a:r>
          </a:p>
          <a:p>
            <a:pPr lvl="1"/>
            <a:r>
              <a:rPr lang="en-US" sz="2200" b="1" dirty="0"/>
              <a:t>How would you express your aspirations?</a:t>
            </a:r>
          </a:p>
          <a:p>
            <a:endParaRPr lang="en-US" sz="2400" b="1" dirty="0"/>
          </a:p>
          <a:p>
            <a:r>
              <a:rPr lang="en-US" sz="2400" b="1" dirty="0">
                <a:solidFill>
                  <a:srgbClr val="FF40FF"/>
                </a:solidFill>
              </a:rPr>
              <a:t>Solutions to problems of “access”, “opportunity” and “belonging” are implicit in Kev’s comment</a:t>
            </a:r>
          </a:p>
          <a:p>
            <a:endParaRPr lang="en-US" sz="2400" dirty="0"/>
          </a:p>
        </p:txBody>
      </p:sp>
    </p:spTree>
    <p:extLst>
      <p:ext uri="{BB962C8B-B14F-4D97-AF65-F5344CB8AC3E}">
        <p14:creationId xmlns:p14="http://schemas.microsoft.com/office/powerpoint/2010/main" val="306548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250BE-5814-2E48-90B9-E11693A3EBCA}"/>
              </a:ext>
            </a:extLst>
          </p:cNvPr>
          <p:cNvSpPr>
            <a:spLocks noGrp="1"/>
          </p:cNvSpPr>
          <p:nvPr>
            <p:ph type="title"/>
          </p:nvPr>
        </p:nvSpPr>
        <p:spPr>
          <a:xfrm>
            <a:off x="627907" y="424247"/>
            <a:ext cx="8596668" cy="1762897"/>
          </a:xfrm>
        </p:spPr>
        <p:txBody>
          <a:bodyPr>
            <a:normAutofit fontScale="90000"/>
          </a:bodyPr>
          <a:lstStyle/>
          <a:p>
            <a:r>
              <a:rPr lang="en-US" i="1" dirty="0"/>
              <a:t>Aspiring, </a:t>
            </a:r>
            <a:br>
              <a:rPr lang="en-US" i="1" dirty="0"/>
            </a:br>
            <a:r>
              <a:rPr lang="en-US" i="1" dirty="0"/>
              <a:t>We all journey in hope, </a:t>
            </a:r>
            <a:br>
              <a:rPr lang="en-US" i="1" dirty="0"/>
            </a:br>
            <a:r>
              <a:rPr lang="en-US" i="1" dirty="0"/>
              <a:t>along a long and winding road</a:t>
            </a:r>
            <a:br>
              <a:rPr lang="en-US" i="1" dirty="0"/>
            </a:br>
            <a:endParaRPr lang="en-US" dirty="0"/>
          </a:p>
        </p:txBody>
      </p:sp>
      <p:sp>
        <p:nvSpPr>
          <p:cNvPr id="3" name="Content Placeholder 2">
            <a:extLst>
              <a:ext uri="{FF2B5EF4-FFF2-40B4-BE49-F238E27FC236}">
                <a16:creationId xmlns:a16="http://schemas.microsoft.com/office/drawing/2014/main" id="{BCDC2458-EE28-724A-A55B-3B1086A9FB19}"/>
              </a:ext>
            </a:extLst>
          </p:cNvPr>
          <p:cNvSpPr>
            <a:spLocks noGrp="1"/>
          </p:cNvSpPr>
          <p:nvPr>
            <p:ph sz="quarter" idx="13"/>
          </p:nvPr>
        </p:nvSpPr>
        <p:spPr>
          <a:xfrm>
            <a:off x="443620" y="2458996"/>
            <a:ext cx="10357163" cy="4186248"/>
          </a:xfrm>
        </p:spPr>
        <p:txBody>
          <a:bodyPr>
            <a:normAutofit fontScale="47500" lnSpcReduction="20000"/>
          </a:bodyPr>
          <a:lstStyle/>
          <a:p>
            <a:r>
              <a:rPr lang="en-US" sz="3800" i="1" dirty="0"/>
              <a:t>Such </a:t>
            </a:r>
            <a:r>
              <a:rPr lang="en-US" sz="3800" i="1" dirty="0">
                <a:solidFill>
                  <a:schemeClr val="bg1">
                    <a:lumMod val="65000"/>
                  </a:schemeClr>
                </a:solidFill>
              </a:rPr>
              <a:t>you may think</a:t>
            </a:r>
            <a:r>
              <a:rPr lang="en-US" sz="3800" i="1" dirty="0"/>
              <a:t> are life and living…                                  								but they are not the substance of today’s public discourses.</a:t>
            </a:r>
          </a:p>
          <a:p>
            <a:endParaRPr lang="en-US" sz="3800" i="1" dirty="0"/>
          </a:p>
          <a:p>
            <a:r>
              <a:rPr lang="en-US" sz="3800" dirty="0"/>
              <a:t>“Life and living” are largely ignored.</a:t>
            </a:r>
          </a:p>
          <a:p>
            <a:pPr lvl="1"/>
            <a:r>
              <a:rPr lang="en-US" sz="3800" dirty="0"/>
              <a:t>Analysis and models in terms of ephemeral beings predictably responding in a determinable world that lacks depth, uncertainty and any need for judgement of events or evaluation of impacts dominate.</a:t>
            </a:r>
          </a:p>
          <a:p>
            <a:r>
              <a:rPr lang="en-US" sz="3800" dirty="0"/>
              <a:t>Thinking is fragmented.</a:t>
            </a:r>
          </a:p>
          <a:p>
            <a:pPr lvl="1"/>
            <a:r>
              <a:rPr lang="en-US" sz="3800" dirty="0"/>
              <a:t>Economics today proceeds by ignoring finance, and </a:t>
            </a:r>
            <a:r>
              <a:rPr lang="en-US" sz="3800" i="1" dirty="0"/>
              <a:t>vice versa.</a:t>
            </a:r>
          </a:p>
          <a:p>
            <a:pPr lvl="1"/>
            <a:r>
              <a:rPr lang="en-US" sz="3800" dirty="0"/>
              <a:t>Finance today proceeds by ignoring life and living, </a:t>
            </a:r>
            <a:r>
              <a:rPr lang="en-US" sz="3800" i="1" dirty="0"/>
              <a:t>and development.</a:t>
            </a:r>
          </a:p>
          <a:p>
            <a:endParaRPr lang="en-US" sz="2800" dirty="0"/>
          </a:p>
          <a:p>
            <a:pPr marL="0" indent="0">
              <a:buNone/>
            </a:pPr>
            <a:r>
              <a:rPr lang="en-US" sz="4400" b="1" i="1" dirty="0">
                <a:solidFill>
                  <a:srgbClr val="FF40FF"/>
                </a:solidFill>
              </a:rPr>
              <a:t>	When</a:t>
            </a:r>
            <a:r>
              <a:rPr lang="en-US" sz="4400" i="1" dirty="0">
                <a:solidFill>
                  <a:srgbClr val="FF40FF"/>
                </a:solidFill>
              </a:rPr>
              <a:t> </a:t>
            </a:r>
            <a:r>
              <a:rPr lang="en-US" sz="4400" b="1" dirty="0">
                <a:solidFill>
                  <a:srgbClr val="FF40FF"/>
                </a:solidFill>
              </a:rPr>
              <a:t>ungrounded finance rules</a:t>
            </a:r>
            <a:r>
              <a:rPr lang="en-US" sz="4400" b="1" i="1" dirty="0">
                <a:solidFill>
                  <a:srgbClr val="FF40FF"/>
                </a:solidFill>
              </a:rPr>
              <a:t>, </a:t>
            </a:r>
          </a:p>
          <a:p>
            <a:pPr marL="0" indent="0">
              <a:buNone/>
            </a:pPr>
            <a:r>
              <a:rPr lang="en-US" sz="4400" b="1" i="1" dirty="0">
                <a:solidFill>
                  <a:srgbClr val="FF40FF"/>
                </a:solidFill>
              </a:rPr>
              <a:t>			aspirations go unrealized, and unrealizable.  </a:t>
            </a:r>
            <a:endParaRPr lang="en-US" sz="4400" i="1" dirty="0">
              <a:solidFill>
                <a:srgbClr val="FF40FF"/>
              </a:solidFill>
            </a:endParaRPr>
          </a:p>
        </p:txBody>
      </p:sp>
      <p:sp>
        <p:nvSpPr>
          <p:cNvPr id="4" name="TextBox 3">
            <a:extLst>
              <a:ext uri="{FF2B5EF4-FFF2-40B4-BE49-F238E27FC236}">
                <a16:creationId xmlns:a16="http://schemas.microsoft.com/office/drawing/2014/main" id="{3CA9B8A4-F566-1646-833F-BB9E3E7DE607}"/>
              </a:ext>
            </a:extLst>
          </p:cNvPr>
          <p:cNvSpPr txBox="1"/>
          <p:nvPr/>
        </p:nvSpPr>
        <p:spPr>
          <a:xfrm rot="4054693">
            <a:off x="8111129" y="1439391"/>
            <a:ext cx="2226892" cy="646331"/>
          </a:xfrm>
          <a:prstGeom prst="rect">
            <a:avLst/>
          </a:prstGeom>
          <a:noFill/>
        </p:spPr>
        <p:txBody>
          <a:bodyPr wrap="none" rtlCol="0">
            <a:spAutoFit/>
          </a:bodyPr>
          <a:lstStyle/>
          <a:p>
            <a:r>
              <a:rPr lang="en-AU" b="1" dirty="0">
                <a:hlinkClick r:id="rId2"/>
              </a:rPr>
              <a:t>Concerns of the </a:t>
            </a:r>
          </a:p>
          <a:p>
            <a:r>
              <a:rPr lang="en-AU" b="1" dirty="0">
                <a:hlinkClick r:id="rId2"/>
              </a:rPr>
              <a:t>‘neglected classes’</a:t>
            </a:r>
            <a:endParaRPr lang="en-AU" b="1" dirty="0"/>
          </a:p>
        </p:txBody>
      </p:sp>
    </p:spTree>
    <p:extLst>
      <p:ext uri="{BB962C8B-B14F-4D97-AF65-F5344CB8AC3E}">
        <p14:creationId xmlns:p14="http://schemas.microsoft.com/office/powerpoint/2010/main" val="393748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0C202-D554-8E45-ABAF-0BCFD7CB44EF}"/>
              </a:ext>
            </a:extLst>
          </p:cNvPr>
          <p:cNvSpPr>
            <a:spLocks noGrp="1"/>
          </p:cNvSpPr>
          <p:nvPr>
            <p:ph type="title"/>
          </p:nvPr>
        </p:nvSpPr>
        <p:spPr>
          <a:xfrm>
            <a:off x="-1" y="117696"/>
            <a:ext cx="10013133" cy="1568261"/>
          </a:xfrm>
        </p:spPr>
        <p:txBody>
          <a:bodyPr>
            <a:noAutofit/>
          </a:bodyPr>
          <a:lstStyle/>
          <a:p>
            <a:r>
              <a:rPr lang="en-US" sz="3200" i="1" dirty="0"/>
              <a:t>Frustrated, </a:t>
            </a:r>
            <a:br>
              <a:rPr lang="en-US" sz="3200" i="1" dirty="0"/>
            </a:br>
            <a:r>
              <a:rPr lang="en-US" sz="3200" i="1" dirty="0"/>
              <a:t>we all journey in fear, </a:t>
            </a:r>
            <a:br>
              <a:rPr lang="en-US" sz="3200" i="1" dirty="0"/>
            </a:br>
            <a:r>
              <a:rPr lang="en-US" sz="3200" i="1" dirty="0"/>
              <a:t>along an increasingly depressing and dangerous road.</a:t>
            </a:r>
          </a:p>
        </p:txBody>
      </p:sp>
      <p:pic>
        <p:nvPicPr>
          <p:cNvPr id="5" name="Content Placeholder 4">
            <a:extLst>
              <a:ext uri="{FF2B5EF4-FFF2-40B4-BE49-F238E27FC236}">
                <a16:creationId xmlns:a16="http://schemas.microsoft.com/office/drawing/2014/main" id="{FE5B6855-9DB4-0744-8036-B75F5B5FBBF8}"/>
              </a:ext>
            </a:extLst>
          </p:cNvPr>
          <p:cNvPicPr>
            <a:picLocks noGrp="1" noChangeAspect="1"/>
          </p:cNvPicPr>
          <p:nvPr>
            <p:ph sz="quarter" idx="13"/>
          </p:nvPr>
        </p:nvPicPr>
        <p:blipFill>
          <a:blip r:embed="rId2"/>
          <a:stretch>
            <a:fillRect/>
          </a:stretch>
        </p:blipFill>
        <p:spPr>
          <a:xfrm>
            <a:off x="4845996" y="1685957"/>
            <a:ext cx="7346004" cy="5168637"/>
          </a:xfrm>
        </p:spPr>
      </p:pic>
      <p:sp>
        <p:nvSpPr>
          <p:cNvPr id="6" name="TextBox 5">
            <a:extLst>
              <a:ext uri="{FF2B5EF4-FFF2-40B4-BE49-F238E27FC236}">
                <a16:creationId xmlns:a16="http://schemas.microsoft.com/office/drawing/2014/main" id="{932E5B53-9727-D145-BD9F-344394034F47}"/>
              </a:ext>
            </a:extLst>
          </p:cNvPr>
          <p:cNvSpPr txBox="1"/>
          <p:nvPr/>
        </p:nvSpPr>
        <p:spPr>
          <a:xfrm>
            <a:off x="195846" y="1982708"/>
            <a:ext cx="4327556" cy="3416320"/>
          </a:xfrm>
          <a:prstGeom prst="rect">
            <a:avLst/>
          </a:prstGeom>
          <a:noFill/>
        </p:spPr>
        <p:txBody>
          <a:bodyPr wrap="square" rtlCol="0">
            <a:spAutoFit/>
          </a:bodyPr>
          <a:lstStyle/>
          <a:p>
            <a:r>
              <a:rPr lang="en-AU" b="1" dirty="0"/>
              <a:t>Index of Prosperity and Distress (PDI)</a:t>
            </a:r>
          </a:p>
          <a:p>
            <a:r>
              <a:rPr lang="en-AU" dirty="0"/>
              <a:t>Seven indicators are used: </a:t>
            </a:r>
          </a:p>
          <a:p>
            <a:pPr marL="342900" indent="-342900">
              <a:buAutoNum type="arabicPeriod"/>
            </a:pPr>
            <a:r>
              <a:rPr lang="en-AU" dirty="0"/>
              <a:t>No post school qualification </a:t>
            </a:r>
          </a:p>
          <a:p>
            <a:pPr marL="342900" indent="-342900">
              <a:buAutoNum type="arabicPeriod"/>
            </a:pPr>
            <a:r>
              <a:rPr lang="en-AU" dirty="0"/>
              <a:t>Change in housing vacancy rate  </a:t>
            </a:r>
          </a:p>
          <a:p>
            <a:r>
              <a:rPr lang="en-AU" dirty="0"/>
              <a:t>3. Adults not working  </a:t>
            </a:r>
          </a:p>
          <a:p>
            <a:r>
              <a:rPr lang="en-AU" dirty="0"/>
              <a:t>4. Poverty rate  </a:t>
            </a:r>
          </a:p>
          <a:p>
            <a:r>
              <a:rPr lang="en-AU" dirty="0"/>
              <a:t>5. Median income ratio </a:t>
            </a:r>
          </a:p>
          <a:p>
            <a:r>
              <a:rPr lang="en-AU" dirty="0"/>
              <a:t>6. Change in employment  </a:t>
            </a:r>
          </a:p>
          <a:p>
            <a:r>
              <a:rPr lang="en-AU" dirty="0"/>
              <a:t>7. Change in business establishments </a:t>
            </a:r>
          </a:p>
          <a:p>
            <a:endParaRPr lang="en-AU" b="1" dirty="0"/>
          </a:p>
          <a:p>
            <a:r>
              <a:rPr lang="en-AU" dirty="0"/>
              <a:t>Baum, Mitchell and Flanagan (2019) </a:t>
            </a:r>
          </a:p>
          <a:p>
            <a:endParaRPr lang="en-US" dirty="0"/>
          </a:p>
        </p:txBody>
      </p:sp>
      <p:sp>
        <p:nvSpPr>
          <p:cNvPr id="7" name="TextBox 6">
            <a:extLst>
              <a:ext uri="{FF2B5EF4-FFF2-40B4-BE49-F238E27FC236}">
                <a16:creationId xmlns:a16="http://schemas.microsoft.com/office/drawing/2014/main" id="{A07148F1-8F90-5C41-8051-97BDF6AE4003}"/>
              </a:ext>
            </a:extLst>
          </p:cNvPr>
          <p:cNvSpPr txBox="1"/>
          <p:nvPr/>
        </p:nvSpPr>
        <p:spPr>
          <a:xfrm>
            <a:off x="0" y="6045690"/>
            <a:ext cx="9209572" cy="400110"/>
          </a:xfrm>
          <a:prstGeom prst="rect">
            <a:avLst/>
          </a:prstGeom>
          <a:noFill/>
        </p:spPr>
        <p:txBody>
          <a:bodyPr wrap="none" rtlCol="0">
            <a:spAutoFit/>
          </a:bodyPr>
          <a:lstStyle/>
          <a:p>
            <a:r>
              <a:rPr lang="en-US" sz="2000" b="1" i="1" dirty="0">
                <a:solidFill>
                  <a:srgbClr val="FF40FF"/>
                </a:solidFill>
              </a:rPr>
              <a:t>Distress is pervasive and spreading yet foundational risks go unaddressed</a:t>
            </a:r>
          </a:p>
        </p:txBody>
      </p:sp>
      <p:sp>
        <p:nvSpPr>
          <p:cNvPr id="3" name="TextBox 2">
            <a:extLst>
              <a:ext uri="{FF2B5EF4-FFF2-40B4-BE49-F238E27FC236}">
                <a16:creationId xmlns:a16="http://schemas.microsoft.com/office/drawing/2014/main" id="{02BEDB14-5D4B-6840-8F6E-948C54D2D8A8}"/>
              </a:ext>
            </a:extLst>
          </p:cNvPr>
          <p:cNvSpPr txBox="1"/>
          <p:nvPr/>
        </p:nvSpPr>
        <p:spPr>
          <a:xfrm>
            <a:off x="408557" y="6442163"/>
            <a:ext cx="8353243" cy="369332"/>
          </a:xfrm>
          <a:prstGeom prst="rect">
            <a:avLst/>
          </a:prstGeom>
          <a:noFill/>
        </p:spPr>
        <p:txBody>
          <a:bodyPr wrap="square" rtlCol="0">
            <a:spAutoFit/>
          </a:bodyPr>
          <a:lstStyle/>
          <a:p>
            <a:r>
              <a:rPr lang="en-AU" i="1" dirty="0">
                <a:solidFill>
                  <a:schemeClr val="accent4">
                    <a:lumMod val="75000"/>
                  </a:schemeClr>
                </a:solidFill>
              </a:rPr>
              <a:t>Q:  How might financial stresses relate to Indicators used in this Index?</a:t>
            </a:r>
          </a:p>
        </p:txBody>
      </p:sp>
      <p:sp>
        <p:nvSpPr>
          <p:cNvPr id="8" name="TextBox 7">
            <a:extLst>
              <a:ext uri="{FF2B5EF4-FFF2-40B4-BE49-F238E27FC236}">
                <a16:creationId xmlns:a16="http://schemas.microsoft.com/office/drawing/2014/main" id="{4ED9CB69-EF46-0341-B340-96377418B923}"/>
              </a:ext>
            </a:extLst>
          </p:cNvPr>
          <p:cNvSpPr txBox="1"/>
          <p:nvPr/>
        </p:nvSpPr>
        <p:spPr>
          <a:xfrm>
            <a:off x="9844391" y="1895042"/>
            <a:ext cx="2247090" cy="892552"/>
          </a:xfrm>
          <a:prstGeom prst="rect">
            <a:avLst/>
          </a:prstGeom>
          <a:noFill/>
        </p:spPr>
        <p:txBody>
          <a:bodyPr wrap="square" rtlCol="0">
            <a:spAutoFit/>
          </a:bodyPr>
          <a:lstStyle/>
          <a:p>
            <a:r>
              <a:rPr lang="en-AU" sz="1600" dirty="0">
                <a:hlinkClick r:id="rId3"/>
              </a:rPr>
              <a:t>Baum et al</a:t>
            </a:r>
            <a:r>
              <a:rPr lang="en-AU" sz="1600" dirty="0"/>
              <a:t>   </a:t>
            </a:r>
          </a:p>
          <a:p>
            <a:r>
              <a:rPr lang="en-AU" sz="1200" dirty="0"/>
              <a:t>Note: each category includes 20% of “electorate” areas.  Stress is uneven within areas. </a:t>
            </a:r>
          </a:p>
        </p:txBody>
      </p:sp>
    </p:spTree>
    <p:extLst>
      <p:ext uri="{BB962C8B-B14F-4D97-AF65-F5344CB8AC3E}">
        <p14:creationId xmlns:p14="http://schemas.microsoft.com/office/powerpoint/2010/main" val="4241869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3F244-93F3-C84F-B7D6-6C05C6F263C4}"/>
              </a:ext>
            </a:extLst>
          </p:cNvPr>
          <p:cNvSpPr>
            <a:spLocks noGrp="1"/>
          </p:cNvSpPr>
          <p:nvPr>
            <p:ph type="title"/>
          </p:nvPr>
        </p:nvSpPr>
        <p:spPr>
          <a:xfrm>
            <a:off x="602593" y="156927"/>
            <a:ext cx="8596668" cy="1228253"/>
          </a:xfrm>
        </p:spPr>
        <p:txBody>
          <a:bodyPr>
            <a:normAutofit fontScale="90000"/>
          </a:bodyPr>
          <a:lstStyle/>
          <a:p>
            <a:r>
              <a:rPr lang="en-US" dirty="0"/>
              <a:t>Achieving Aspirations:</a:t>
            </a:r>
            <a:br>
              <a:rPr lang="en-US" dirty="0"/>
            </a:br>
            <a:r>
              <a:rPr lang="en-US" i="1" dirty="0"/>
              <a:t>the roles of Economy, Finance and Money</a:t>
            </a:r>
          </a:p>
        </p:txBody>
      </p:sp>
      <p:sp>
        <p:nvSpPr>
          <p:cNvPr id="3" name="Content Placeholder 2">
            <a:extLst>
              <a:ext uri="{FF2B5EF4-FFF2-40B4-BE49-F238E27FC236}">
                <a16:creationId xmlns:a16="http://schemas.microsoft.com/office/drawing/2014/main" id="{64511632-6F6D-A340-AA7C-9802FEB1A956}"/>
              </a:ext>
            </a:extLst>
          </p:cNvPr>
          <p:cNvSpPr>
            <a:spLocks noGrp="1"/>
          </p:cNvSpPr>
          <p:nvPr>
            <p:ph sz="quarter" idx="13"/>
          </p:nvPr>
        </p:nvSpPr>
        <p:spPr>
          <a:xfrm>
            <a:off x="346581" y="1477727"/>
            <a:ext cx="9108693" cy="5302451"/>
          </a:xfrm>
        </p:spPr>
        <p:txBody>
          <a:bodyPr>
            <a:normAutofit fontScale="77500" lnSpcReduction="20000"/>
          </a:bodyPr>
          <a:lstStyle/>
          <a:p>
            <a:r>
              <a:rPr lang="en-US" sz="2400" b="1" dirty="0"/>
              <a:t>In supporting attainment of the aspirations of Australians, what sensibly are the roles of </a:t>
            </a:r>
          </a:p>
          <a:p>
            <a:pPr marL="457200" lvl="1" indent="0">
              <a:buNone/>
            </a:pPr>
            <a:r>
              <a:rPr lang="en-US" sz="2200" b="1" dirty="0">
                <a:solidFill>
                  <a:srgbClr val="FFC000"/>
                </a:solidFill>
              </a:rPr>
              <a:t>Economy?</a:t>
            </a:r>
          </a:p>
          <a:p>
            <a:pPr lvl="1"/>
            <a:r>
              <a:rPr lang="en-US" sz="2200" b="1" dirty="0" err="1"/>
              <a:t>eg</a:t>
            </a:r>
            <a:r>
              <a:rPr lang="en-US" sz="2200" b="1" dirty="0"/>
              <a:t> jobs as attainable, and supportive of reasonable income over time</a:t>
            </a:r>
          </a:p>
          <a:p>
            <a:pPr lvl="1"/>
            <a:r>
              <a:rPr lang="en-US" sz="2200" b="1" dirty="0" err="1"/>
              <a:t>eg</a:t>
            </a:r>
            <a:r>
              <a:rPr lang="en-US" sz="2200" b="1" dirty="0"/>
              <a:t> investments as worthwhile, and supportive of reasonable earnings</a:t>
            </a:r>
            <a:endParaRPr lang="en-US" sz="2200" b="1" dirty="0">
              <a:solidFill>
                <a:srgbClr val="0C1DE3"/>
              </a:solidFill>
            </a:endParaRPr>
          </a:p>
          <a:p>
            <a:pPr marL="457200" lvl="1" indent="0">
              <a:buNone/>
            </a:pPr>
            <a:r>
              <a:rPr lang="en-US" sz="2200" b="1" dirty="0">
                <a:solidFill>
                  <a:srgbClr val="0C1DE3"/>
                </a:solidFill>
              </a:rPr>
              <a:t>Finance?</a:t>
            </a:r>
            <a:endParaRPr lang="en-US" sz="2200" b="1" dirty="0"/>
          </a:p>
          <a:p>
            <a:pPr lvl="1"/>
            <a:r>
              <a:rPr lang="en-US" sz="2200" b="1" dirty="0" err="1"/>
              <a:t>eg</a:t>
            </a:r>
            <a:r>
              <a:rPr lang="en-US" sz="2200" b="1" dirty="0"/>
              <a:t> savings as rewarding, contributory and “safe”</a:t>
            </a:r>
          </a:p>
          <a:p>
            <a:pPr lvl="1"/>
            <a:r>
              <a:rPr lang="en-US" sz="2200" b="1" dirty="0" err="1"/>
              <a:t>eg</a:t>
            </a:r>
            <a:r>
              <a:rPr lang="en-US" sz="2200" b="1" dirty="0"/>
              <a:t> loans as affordable, non distortionary and adjudged serviceable</a:t>
            </a:r>
          </a:p>
          <a:p>
            <a:pPr marL="457200" lvl="1" indent="0">
              <a:buNone/>
            </a:pPr>
            <a:r>
              <a:rPr lang="en-US" sz="2400" b="1" dirty="0">
                <a:solidFill>
                  <a:srgbClr val="C00000"/>
                </a:solidFill>
              </a:rPr>
              <a:t>Money?</a:t>
            </a:r>
            <a:endParaRPr lang="en-US" sz="2400" b="1" dirty="0"/>
          </a:p>
          <a:p>
            <a:pPr lvl="1"/>
            <a:r>
              <a:rPr lang="en-US" sz="2200" b="1" dirty="0" err="1"/>
              <a:t>eg</a:t>
            </a:r>
            <a:r>
              <a:rPr lang="en-US" sz="2200" b="1" dirty="0"/>
              <a:t> purchasing power of AUD for consumption, home ownership and external purposes</a:t>
            </a:r>
          </a:p>
          <a:p>
            <a:r>
              <a:rPr lang="en-US" sz="2400" b="1" dirty="0"/>
              <a:t>Multiple failures exist today</a:t>
            </a:r>
          </a:p>
          <a:p>
            <a:pPr lvl="1"/>
            <a:r>
              <a:rPr lang="en-US" sz="2200" b="1" dirty="0"/>
              <a:t>Short-termism and the gig economy provide </a:t>
            </a:r>
            <a:r>
              <a:rPr lang="en-US" sz="2200" b="1" dirty="0">
                <a:solidFill>
                  <a:srgbClr val="FFC000"/>
                </a:solidFill>
              </a:rPr>
              <a:t>an unsustainable cost-return basis</a:t>
            </a:r>
          </a:p>
          <a:p>
            <a:pPr lvl="1"/>
            <a:r>
              <a:rPr lang="en-US" sz="2200" b="1" dirty="0"/>
              <a:t>Much finance is </a:t>
            </a:r>
            <a:r>
              <a:rPr lang="en-US" sz="2200" b="1" dirty="0">
                <a:solidFill>
                  <a:srgbClr val="0C1DE3"/>
                </a:solidFill>
              </a:rPr>
              <a:t>not fit for purpose </a:t>
            </a:r>
            <a:r>
              <a:rPr lang="en-US" sz="2200" b="1" dirty="0"/>
              <a:t>and </a:t>
            </a:r>
          </a:p>
          <a:p>
            <a:pPr lvl="1"/>
            <a:r>
              <a:rPr lang="en-US" sz="2200" b="1" dirty="0"/>
              <a:t>Purchasing power is </a:t>
            </a:r>
            <a:r>
              <a:rPr lang="en-US" sz="2200" b="1" dirty="0">
                <a:solidFill>
                  <a:srgbClr val="C00000"/>
                </a:solidFill>
              </a:rPr>
              <a:t>debased</a:t>
            </a:r>
          </a:p>
          <a:p>
            <a:pPr marL="0" indent="0">
              <a:buNone/>
            </a:pPr>
            <a:r>
              <a:rPr lang="en-US" sz="2800" b="1" i="1" dirty="0">
                <a:solidFill>
                  <a:srgbClr val="FF40FF"/>
                </a:solidFill>
              </a:rPr>
              <a:t>How might we prudently renew roles to assist apt attainments?</a:t>
            </a:r>
          </a:p>
          <a:p>
            <a:endParaRPr lang="en-US" sz="2400" dirty="0"/>
          </a:p>
          <a:p>
            <a:endParaRPr lang="en-US" dirty="0"/>
          </a:p>
        </p:txBody>
      </p:sp>
      <p:sp>
        <p:nvSpPr>
          <p:cNvPr id="4" name="TextBox 3">
            <a:extLst>
              <a:ext uri="{FF2B5EF4-FFF2-40B4-BE49-F238E27FC236}">
                <a16:creationId xmlns:a16="http://schemas.microsoft.com/office/drawing/2014/main" id="{014CB81A-818E-2542-90AB-F0DEBD2B095D}"/>
              </a:ext>
            </a:extLst>
          </p:cNvPr>
          <p:cNvSpPr txBox="1"/>
          <p:nvPr/>
        </p:nvSpPr>
        <p:spPr>
          <a:xfrm rot="4377377">
            <a:off x="7813460" y="3081803"/>
            <a:ext cx="3570504" cy="1015663"/>
          </a:xfrm>
          <a:prstGeom prst="rect">
            <a:avLst/>
          </a:prstGeom>
          <a:noFill/>
        </p:spPr>
        <p:txBody>
          <a:bodyPr wrap="square" rtlCol="0">
            <a:spAutoFit/>
          </a:bodyPr>
          <a:lstStyle/>
          <a:p>
            <a:r>
              <a:rPr lang="en-AU" sz="1400" b="1" dirty="0">
                <a:hlinkClick r:id="rId2"/>
              </a:rPr>
              <a:t>Uber drivers’ experience highlights the dead-end job prospects facing more Australian workers</a:t>
            </a:r>
            <a:endParaRPr lang="en-AU" sz="1400" b="1" dirty="0"/>
          </a:p>
          <a:p>
            <a:endParaRPr lang="en-US" dirty="0"/>
          </a:p>
        </p:txBody>
      </p:sp>
    </p:spTree>
    <p:extLst>
      <p:ext uri="{BB962C8B-B14F-4D97-AF65-F5344CB8AC3E}">
        <p14:creationId xmlns:p14="http://schemas.microsoft.com/office/powerpoint/2010/main" val="1125875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5DD53-CFDB-EC48-A9BA-43385A53BEE9}"/>
              </a:ext>
            </a:extLst>
          </p:cNvPr>
          <p:cNvSpPr>
            <a:spLocks noGrp="1"/>
          </p:cNvSpPr>
          <p:nvPr>
            <p:ph type="title"/>
          </p:nvPr>
        </p:nvSpPr>
        <p:spPr>
          <a:xfrm>
            <a:off x="-1" y="214010"/>
            <a:ext cx="9225481" cy="1021404"/>
          </a:xfrm>
        </p:spPr>
        <p:txBody>
          <a:bodyPr>
            <a:normAutofit fontScale="90000"/>
          </a:bodyPr>
          <a:lstStyle/>
          <a:p>
            <a:r>
              <a:rPr lang="en-US" sz="3100" dirty="0"/>
              <a:t>Since Kev spoke, a multi-decade “</a:t>
            </a:r>
            <a:r>
              <a:rPr lang="en-US" sz="3100" b="1" dirty="0"/>
              <a:t>debt dreamtime</a:t>
            </a:r>
            <a:r>
              <a:rPr lang="en-US" sz="3100" dirty="0"/>
              <a:t>” has lead to imbalances and financial crises across the planet</a:t>
            </a:r>
            <a:br>
              <a:rPr lang="en-US" sz="2800" dirty="0"/>
            </a:br>
            <a:endParaRPr lang="en-US" sz="2800" i="1" dirty="0">
              <a:solidFill>
                <a:srgbClr val="FF0000"/>
              </a:solidFill>
            </a:endParaRPr>
          </a:p>
        </p:txBody>
      </p:sp>
      <p:sp>
        <p:nvSpPr>
          <p:cNvPr id="3" name="Content Placeholder 2">
            <a:extLst>
              <a:ext uri="{FF2B5EF4-FFF2-40B4-BE49-F238E27FC236}">
                <a16:creationId xmlns:a16="http://schemas.microsoft.com/office/drawing/2014/main" id="{BF161692-A2B7-3E40-9A0D-F5FF4FCF1866}"/>
              </a:ext>
            </a:extLst>
          </p:cNvPr>
          <p:cNvSpPr>
            <a:spLocks noGrp="1"/>
          </p:cNvSpPr>
          <p:nvPr>
            <p:ph sz="quarter" idx="13"/>
          </p:nvPr>
        </p:nvSpPr>
        <p:spPr>
          <a:xfrm>
            <a:off x="685801" y="1342417"/>
            <a:ext cx="9294778" cy="5184843"/>
          </a:xfrm>
        </p:spPr>
        <p:txBody>
          <a:bodyPr>
            <a:normAutofit fontScale="92500" lnSpcReduction="10000"/>
          </a:bodyPr>
          <a:lstStyle/>
          <a:p>
            <a:pPr marL="0" indent="0">
              <a:buNone/>
            </a:pPr>
            <a:r>
              <a:rPr lang="en-US" i="1" dirty="0"/>
              <a:t>Along the way…</a:t>
            </a:r>
          </a:p>
          <a:p>
            <a:r>
              <a:rPr lang="en-US" dirty="0"/>
              <a:t>Numerous Parliamentary Inquiries</a:t>
            </a:r>
          </a:p>
          <a:p>
            <a:pPr lvl="1"/>
            <a:r>
              <a:rPr lang="en-AU" dirty="0"/>
              <a:t>Senate “Rural Adjustment, Rural Debt and Rural Reconstruction” Report 1994</a:t>
            </a:r>
          </a:p>
          <a:p>
            <a:pPr lvl="1"/>
            <a:r>
              <a:rPr lang="en-US" dirty="0"/>
              <a:t>… </a:t>
            </a:r>
          </a:p>
          <a:p>
            <a:pPr lvl="1"/>
            <a:r>
              <a:rPr lang="en-US" dirty="0"/>
              <a:t>Financial Services Royal Commission  2019 Report</a:t>
            </a:r>
          </a:p>
          <a:p>
            <a:endParaRPr lang="en-US" dirty="0"/>
          </a:p>
          <a:p>
            <a:r>
              <a:rPr lang="en-US" dirty="0"/>
              <a:t>Treasurer Initiatives</a:t>
            </a:r>
          </a:p>
          <a:p>
            <a:pPr lvl="1"/>
            <a:r>
              <a:rPr lang="en-US" dirty="0"/>
              <a:t>Commonwealth Rural Debt Roundtable 2012, and </a:t>
            </a:r>
            <a:r>
              <a:rPr lang="en-US" i="1" dirty="0"/>
              <a:t>ad hoc </a:t>
            </a:r>
            <a:r>
              <a:rPr lang="en-US" dirty="0"/>
              <a:t>Working Group</a:t>
            </a:r>
          </a:p>
          <a:p>
            <a:pPr lvl="1"/>
            <a:r>
              <a:rPr lang="en-US" dirty="0"/>
              <a:t>amongst other papers, </a:t>
            </a:r>
            <a:r>
              <a:rPr lang="en-US" i="1" dirty="0"/>
              <a:t>“</a:t>
            </a:r>
            <a:r>
              <a:rPr lang="en-US" b="1" i="1" dirty="0"/>
              <a:t>Rebuilding Australian (Rural) Finances</a:t>
            </a:r>
            <a:r>
              <a:rPr lang="en-US" i="1" dirty="0"/>
              <a:t>” 2014 </a:t>
            </a:r>
            <a:r>
              <a:rPr lang="en-US" b="1" i="1" dirty="0">
                <a:solidFill>
                  <a:srgbClr val="1E812F"/>
                </a:solidFill>
              </a:rPr>
              <a:t>for discussion here</a:t>
            </a:r>
            <a:endParaRPr lang="en-US" dirty="0"/>
          </a:p>
          <a:p>
            <a:pPr lvl="1"/>
            <a:r>
              <a:rPr lang="en-US" dirty="0"/>
              <a:t>Queensland Rural Debt Roundtable 2015, and Taskforce</a:t>
            </a:r>
          </a:p>
          <a:p>
            <a:pPr lvl="1"/>
            <a:r>
              <a:rPr lang="en-US" dirty="0"/>
              <a:t>Queensland Rural Debt and Drought Taskforce Report 2017</a:t>
            </a:r>
          </a:p>
          <a:p>
            <a:endParaRPr lang="en-US" dirty="0"/>
          </a:p>
          <a:p>
            <a:r>
              <a:rPr lang="en-US" sz="2200" b="1" dirty="0">
                <a:solidFill>
                  <a:srgbClr val="FF40FF"/>
                </a:solidFill>
              </a:rPr>
              <a:t>Problems have deepened, especially of incomes and debts, </a:t>
            </a:r>
            <a:r>
              <a:rPr lang="en-US" sz="2200" b="1" i="1" dirty="0">
                <a:solidFill>
                  <a:srgbClr val="FF40FF"/>
                </a:solidFill>
              </a:rPr>
              <a:t>and spread</a:t>
            </a:r>
            <a:r>
              <a:rPr lang="en-US" sz="2200" b="1" dirty="0">
                <a:solidFill>
                  <a:srgbClr val="FF40FF"/>
                </a:solidFill>
              </a:rPr>
              <a:t>.</a:t>
            </a:r>
          </a:p>
          <a:p>
            <a:r>
              <a:rPr lang="en-US" sz="2200" b="1" dirty="0">
                <a:solidFill>
                  <a:srgbClr val="FF40FF"/>
                </a:solidFill>
              </a:rPr>
              <a:t>Yet, the delays, denials and deceits have been ridiculous.  </a:t>
            </a:r>
            <a:r>
              <a:rPr lang="en-US" sz="2200" b="1" i="1" dirty="0">
                <a:solidFill>
                  <a:srgbClr val="FF40FF"/>
                </a:solidFill>
              </a:rPr>
              <a:t>Why?</a:t>
            </a:r>
          </a:p>
        </p:txBody>
      </p:sp>
    </p:spTree>
    <p:extLst>
      <p:ext uri="{BB962C8B-B14F-4D97-AF65-F5344CB8AC3E}">
        <p14:creationId xmlns:p14="http://schemas.microsoft.com/office/powerpoint/2010/main" val="4147497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975BA-2325-2F4B-92F7-745E387F7D46}"/>
              </a:ext>
            </a:extLst>
          </p:cNvPr>
          <p:cNvSpPr>
            <a:spLocks noGrp="1"/>
          </p:cNvSpPr>
          <p:nvPr>
            <p:ph type="title"/>
          </p:nvPr>
        </p:nvSpPr>
        <p:spPr>
          <a:xfrm>
            <a:off x="-1" y="308042"/>
            <a:ext cx="9241279" cy="966281"/>
          </a:xfrm>
        </p:spPr>
        <p:txBody>
          <a:bodyPr>
            <a:normAutofit fontScale="90000"/>
          </a:bodyPr>
          <a:lstStyle/>
          <a:p>
            <a:r>
              <a:rPr lang="en-US" dirty="0"/>
              <a:t>dangerous end of “debt dreamtime” underway yet stressed fundamentals go unaddressed.</a:t>
            </a:r>
            <a:endParaRPr lang="en-US" dirty="0">
              <a:solidFill>
                <a:srgbClr val="1E812F"/>
              </a:solidFill>
            </a:endParaRPr>
          </a:p>
        </p:txBody>
      </p:sp>
      <p:sp>
        <p:nvSpPr>
          <p:cNvPr id="3" name="Content Placeholder 2">
            <a:extLst>
              <a:ext uri="{FF2B5EF4-FFF2-40B4-BE49-F238E27FC236}">
                <a16:creationId xmlns:a16="http://schemas.microsoft.com/office/drawing/2014/main" id="{794767A5-255F-9247-84D8-49D1356FDF64}"/>
              </a:ext>
            </a:extLst>
          </p:cNvPr>
          <p:cNvSpPr>
            <a:spLocks noGrp="1"/>
          </p:cNvSpPr>
          <p:nvPr>
            <p:ph sz="quarter" idx="13"/>
          </p:nvPr>
        </p:nvSpPr>
        <p:spPr>
          <a:xfrm>
            <a:off x="398835" y="1575881"/>
            <a:ext cx="8978630" cy="4562271"/>
          </a:xfrm>
        </p:spPr>
        <p:txBody>
          <a:bodyPr>
            <a:normAutofit fontScale="85000" lnSpcReduction="20000"/>
          </a:bodyPr>
          <a:lstStyle/>
          <a:p>
            <a:pPr marL="0" indent="0">
              <a:buNone/>
            </a:pPr>
            <a:r>
              <a:rPr lang="en-US" sz="2400" dirty="0"/>
              <a:t>PROSPECTS, as “Act 2” of the GFC Script builds to a climax</a:t>
            </a:r>
          </a:p>
          <a:p>
            <a:r>
              <a:rPr lang="en-US" dirty="0"/>
              <a:t>Australian enterprises and households face </a:t>
            </a:r>
            <a:r>
              <a:rPr lang="en-US" b="1" dirty="0"/>
              <a:t>major falls in property values</a:t>
            </a:r>
            <a:r>
              <a:rPr lang="en-US" dirty="0"/>
              <a:t>.</a:t>
            </a:r>
          </a:p>
          <a:p>
            <a:r>
              <a:rPr lang="en-US" dirty="0"/>
              <a:t>This will be exacerbated by </a:t>
            </a:r>
            <a:r>
              <a:rPr lang="en-US" b="1" dirty="0"/>
              <a:t>property fire sales. </a:t>
            </a:r>
          </a:p>
          <a:p>
            <a:r>
              <a:rPr lang="en-US" dirty="0"/>
              <a:t>These will trigger non-monetary </a:t>
            </a:r>
            <a:r>
              <a:rPr lang="en-US" b="1" dirty="0"/>
              <a:t>loan defaults.</a:t>
            </a:r>
          </a:p>
          <a:p>
            <a:r>
              <a:rPr lang="en-US" dirty="0"/>
              <a:t>As financial liquidity tightens, </a:t>
            </a:r>
          </a:p>
          <a:p>
            <a:pPr lvl="1"/>
            <a:r>
              <a:rPr lang="en-US" b="1" dirty="0"/>
              <a:t>depressive economic conditions worsen</a:t>
            </a:r>
          </a:p>
          <a:p>
            <a:pPr lvl="1"/>
            <a:r>
              <a:rPr lang="en-US" dirty="0"/>
              <a:t>as will continue </a:t>
            </a:r>
            <a:r>
              <a:rPr lang="en-US" b="1" i="1" dirty="0"/>
              <a:t>needless destruction of wealth</a:t>
            </a:r>
          </a:p>
          <a:p>
            <a:pPr lvl="1"/>
            <a:r>
              <a:rPr lang="en-US" dirty="0"/>
              <a:t>until </a:t>
            </a:r>
            <a:r>
              <a:rPr lang="en-US" b="1" dirty="0"/>
              <a:t>apt policies </a:t>
            </a:r>
            <a:r>
              <a:rPr lang="en-US" dirty="0"/>
              <a:t>are effectively in place.</a:t>
            </a:r>
          </a:p>
          <a:p>
            <a:pPr marL="0" indent="0">
              <a:buNone/>
            </a:pPr>
            <a:endParaRPr lang="en-US" dirty="0"/>
          </a:p>
          <a:p>
            <a:pPr marL="0" indent="0">
              <a:buNone/>
            </a:pPr>
            <a:r>
              <a:rPr lang="en-US" sz="2400" dirty="0"/>
              <a:t>TIMING ACROSS AUSTRALIA</a:t>
            </a:r>
          </a:p>
          <a:p>
            <a:r>
              <a:rPr lang="en-US" dirty="0"/>
              <a:t>Farm and town enterprises already well into a cycle which began around 2008.  National farm debt is at around $70b with around $3b likely acute (a relatively easily manageable book).</a:t>
            </a:r>
          </a:p>
          <a:p>
            <a:r>
              <a:rPr lang="en-US" dirty="0"/>
              <a:t>Coastal and inland cities followed after around 2012.</a:t>
            </a:r>
          </a:p>
          <a:p>
            <a:r>
              <a:rPr lang="en-US" dirty="0"/>
              <a:t>Major urban areas began around 2015 with major deterioration clearly evident in 2018 (in a very large loan book).</a:t>
            </a:r>
          </a:p>
        </p:txBody>
      </p:sp>
      <p:sp>
        <p:nvSpPr>
          <p:cNvPr id="5" name="TextBox 4">
            <a:extLst>
              <a:ext uri="{FF2B5EF4-FFF2-40B4-BE49-F238E27FC236}">
                <a16:creationId xmlns:a16="http://schemas.microsoft.com/office/drawing/2014/main" id="{FEA805F1-D0FA-FE4C-861C-ECDEAD6E0535}"/>
              </a:ext>
            </a:extLst>
          </p:cNvPr>
          <p:cNvSpPr txBox="1"/>
          <p:nvPr/>
        </p:nvSpPr>
        <p:spPr>
          <a:xfrm>
            <a:off x="7091464" y="2470826"/>
            <a:ext cx="2149814" cy="1200329"/>
          </a:xfrm>
          <a:prstGeom prst="rect">
            <a:avLst/>
          </a:prstGeom>
          <a:noFill/>
        </p:spPr>
        <p:txBody>
          <a:bodyPr wrap="square" rtlCol="0">
            <a:spAutoFit/>
          </a:bodyPr>
          <a:lstStyle/>
          <a:p>
            <a:r>
              <a:rPr lang="en-US" sz="2400" dirty="0">
                <a:solidFill>
                  <a:srgbClr val="FF0000"/>
                </a:solidFill>
              </a:rPr>
              <a:t>DESTRUCTIVE </a:t>
            </a:r>
            <a:r>
              <a:rPr lang="en-US" sz="2400" b="1" dirty="0">
                <a:solidFill>
                  <a:srgbClr val="FF0000"/>
                </a:solidFill>
              </a:rPr>
              <a:t> DEBT DEFLATION</a:t>
            </a:r>
            <a:endParaRPr lang="en-US" sz="2400" b="1" dirty="0"/>
          </a:p>
        </p:txBody>
      </p:sp>
      <p:sp>
        <p:nvSpPr>
          <p:cNvPr id="6" name="TextBox 5">
            <a:extLst>
              <a:ext uri="{FF2B5EF4-FFF2-40B4-BE49-F238E27FC236}">
                <a16:creationId xmlns:a16="http://schemas.microsoft.com/office/drawing/2014/main" id="{D792AF9A-1624-3D4E-9B0B-4750631B622C}"/>
              </a:ext>
            </a:extLst>
          </p:cNvPr>
          <p:cNvSpPr txBox="1"/>
          <p:nvPr/>
        </p:nvSpPr>
        <p:spPr>
          <a:xfrm>
            <a:off x="950613" y="6065724"/>
            <a:ext cx="6619120" cy="523220"/>
          </a:xfrm>
          <a:prstGeom prst="rect">
            <a:avLst/>
          </a:prstGeom>
          <a:noFill/>
        </p:spPr>
        <p:txBody>
          <a:bodyPr wrap="none" rtlCol="0">
            <a:spAutoFit/>
          </a:bodyPr>
          <a:lstStyle/>
          <a:p>
            <a:r>
              <a:rPr lang="en-US" sz="2800" b="1" i="1" dirty="0">
                <a:solidFill>
                  <a:srgbClr val="FF40FF"/>
                </a:solidFill>
              </a:rPr>
              <a:t>destructive asset-deflation spreading</a:t>
            </a:r>
          </a:p>
        </p:txBody>
      </p:sp>
      <p:sp>
        <p:nvSpPr>
          <p:cNvPr id="7" name="TextBox 6">
            <a:extLst>
              <a:ext uri="{FF2B5EF4-FFF2-40B4-BE49-F238E27FC236}">
                <a16:creationId xmlns:a16="http://schemas.microsoft.com/office/drawing/2014/main" id="{763DA73D-C619-8847-892A-EE789F50E086}"/>
              </a:ext>
            </a:extLst>
          </p:cNvPr>
          <p:cNvSpPr txBox="1"/>
          <p:nvPr/>
        </p:nvSpPr>
        <p:spPr>
          <a:xfrm>
            <a:off x="7668286" y="1623244"/>
            <a:ext cx="854721" cy="800219"/>
          </a:xfrm>
          <a:prstGeom prst="rect">
            <a:avLst/>
          </a:prstGeom>
          <a:noFill/>
        </p:spPr>
        <p:txBody>
          <a:bodyPr wrap="none" rtlCol="0">
            <a:spAutoFit/>
          </a:bodyPr>
          <a:lstStyle/>
          <a:p>
            <a:r>
              <a:rPr lang="en-US" sz="2800" b="1" dirty="0">
                <a:solidFill>
                  <a:srgbClr val="FF0000"/>
                </a:solidFill>
              </a:rPr>
              <a:t>GFC</a:t>
            </a:r>
            <a:endParaRPr lang="en-US" b="1" dirty="0">
              <a:solidFill>
                <a:srgbClr val="FF0000"/>
              </a:solidFill>
            </a:endParaRPr>
          </a:p>
          <a:p>
            <a:endParaRPr lang="en-US" dirty="0"/>
          </a:p>
        </p:txBody>
      </p:sp>
    </p:spTree>
    <p:extLst>
      <p:ext uri="{BB962C8B-B14F-4D97-AF65-F5344CB8AC3E}">
        <p14:creationId xmlns:p14="http://schemas.microsoft.com/office/powerpoint/2010/main" val="3395255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58917-D64F-2D4C-898F-D3FF1B33D1BF}"/>
              </a:ext>
            </a:extLst>
          </p:cNvPr>
          <p:cNvSpPr>
            <a:spLocks noGrp="1"/>
          </p:cNvSpPr>
          <p:nvPr>
            <p:ph type="title"/>
          </p:nvPr>
        </p:nvSpPr>
        <p:spPr>
          <a:xfrm>
            <a:off x="145915" y="609600"/>
            <a:ext cx="2538919" cy="5207540"/>
          </a:xfrm>
        </p:spPr>
        <p:txBody>
          <a:bodyPr>
            <a:normAutofit fontScale="90000"/>
          </a:bodyPr>
          <a:lstStyle/>
          <a:p>
            <a:pPr algn="r"/>
            <a:r>
              <a:rPr lang="en-US" b="1" dirty="0"/>
              <a:t>Same </a:t>
            </a:r>
            <a:br>
              <a:rPr lang="en-US" b="1" dirty="0"/>
            </a:br>
            <a:r>
              <a:rPr lang="en-US" sz="2400" dirty="0">
                <a:solidFill>
                  <a:srgbClr val="FF0000"/>
                </a:solidFill>
              </a:rPr>
              <a:t>DESTRUCTIVE </a:t>
            </a:r>
            <a:r>
              <a:rPr lang="en-US" sz="2400" b="1" dirty="0">
                <a:solidFill>
                  <a:srgbClr val="FF0000"/>
                </a:solidFill>
              </a:rPr>
              <a:t> DEBT DEFLATION</a:t>
            </a:r>
            <a:br>
              <a:rPr lang="en-US" b="1" dirty="0"/>
            </a:br>
            <a:r>
              <a:rPr lang="en-US" b="1" dirty="0"/>
              <a:t>Cycle </a:t>
            </a:r>
            <a:br>
              <a:rPr lang="en-US" b="1" dirty="0"/>
            </a:br>
            <a:br>
              <a:rPr lang="en-US" dirty="0"/>
            </a:br>
            <a:r>
              <a:rPr lang="en-US" b="1" dirty="0">
                <a:solidFill>
                  <a:srgbClr val="1E812F"/>
                </a:solidFill>
              </a:rPr>
              <a:t>Major Urban</a:t>
            </a:r>
            <a:br>
              <a:rPr lang="en-US" dirty="0"/>
            </a:br>
            <a:r>
              <a:rPr lang="en-US" dirty="0">
                <a:solidFill>
                  <a:srgbClr val="FFC000"/>
                </a:solidFill>
              </a:rPr>
              <a:t>lagging</a:t>
            </a:r>
            <a:r>
              <a:rPr lang="en-US" dirty="0">
                <a:solidFill>
                  <a:srgbClr val="1E812F"/>
                </a:solidFill>
              </a:rPr>
              <a:t> </a:t>
            </a:r>
            <a:br>
              <a:rPr lang="en-US" dirty="0"/>
            </a:br>
            <a:r>
              <a:rPr lang="en-US" dirty="0">
                <a:solidFill>
                  <a:srgbClr val="1E812F"/>
                </a:solidFill>
              </a:rPr>
              <a:t>Rural</a:t>
            </a:r>
            <a:r>
              <a:rPr lang="en-US" dirty="0"/>
              <a:t> </a:t>
            </a:r>
            <a:r>
              <a:rPr lang="en-US" dirty="0" err="1">
                <a:solidFill>
                  <a:srgbClr val="1E812F"/>
                </a:solidFill>
              </a:rPr>
              <a:t>Aust</a:t>
            </a:r>
            <a:r>
              <a:rPr lang="en-US" dirty="0">
                <a:solidFill>
                  <a:srgbClr val="1E812F"/>
                </a:solidFill>
              </a:rPr>
              <a:t> </a:t>
            </a:r>
            <a:br>
              <a:rPr lang="en-US" dirty="0">
                <a:solidFill>
                  <a:srgbClr val="1E812F"/>
                </a:solidFill>
              </a:rPr>
            </a:br>
            <a:br>
              <a:rPr lang="en-US" dirty="0">
                <a:solidFill>
                  <a:srgbClr val="1E812F"/>
                </a:solidFill>
              </a:rPr>
            </a:br>
            <a:r>
              <a:rPr lang="en-US" dirty="0"/>
              <a:t>by</a:t>
            </a:r>
            <a:br>
              <a:rPr lang="en-US" dirty="0"/>
            </a:br>
            <a:r>
              <a:rPr lang="en-US" dirty="0"/>
              <a:t>~7 years?</a:t>
            </a:r>
          </a:p>
        </p:txBody>
      </p:sp>
      <p:pic>
        <p:nvPicPr>
          <p:cNvPr id="6" name="Content Placeholder 5">
            <a:extLst>
              <a:ext uri="{FF2B5EF4-FFF2-40B4-BE49-F238E27FC236}">
                <a16:creationId xmlns:a16="http://schemas.microsoft.com/office/drawing/2014/main" id="{8B54EF4A-D605-454C-9E1B-389B3FE2F9EC}"/>
              </a:ext>
            </a:extLst>
          </p:cNvPr>
          <p:cNvPicPr>
            <a:picLocks noGrp="1" noChangeAspect="1"/>
          </p:cNvPicPr>
          <p:nvPr>
            <p:ph sz="quarter" idx="13"/>
          </p:nvPr>
        </p:nvPicPr>
        <p:blipFill>
          <a:blip r:embed="rId2"/>
          <a:stretch>
            <a:fillRect/>
          </a:stretch>
        </p:blipFill>
        <p:spPr bwMode="auto">
          <a:xfrm>
            <a:off x="3064212" y="0"/>
            <a:ext cx="9127787" cy="684584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1EE6DD0-BCBB-A342-BD03-73C73253F887}"/>
              </a:ext>
            </a:extLst>
          </p:cNvPr>
          <p:cNvSpPr txBox="1"/>
          <p:nvPr/>
        </p:nvSpPr>
        <p:spPr>
          <a:xfrm>
            <a:off x="6799635" y="6211669"/>
            <a:ext cx="5097293" cy="646331"/>
          </a:xfrm>
          <a:prstGeom prst="rect">
            <a:avLst/>
          </a:prstGeom>
          <a:noFill/>
        </p:spPr>
        <p:txBody>
          <a:bodyPr wrap="square" rtlCol="0">
            <a:spAutoFit/>
          </a:bodyPr>
          <a:lstStyle/>
          <a:p>
            <a:r>
              <a:rPr lang="en-US" b="1" i="1" dirty="0"/>
              <a:t>Publicly presented to Ministers, media and advisers 2014 twice – but no interest evident</a:t>
            </a:r>
          </a:p>
        </p:txBody>
      </p:sp>
      <p:sp>
        <p:nvSpPr>
          <p:cNvPr id="3" name="TextBox 2">
            <a:extLst>
              <a:ext uri="{FF2B5EF4-FFF2-40B4-BE49-F238E27FC236}">
                <a16:creationId xmlns:a16="http://schemas.microsoft.com/office/drawing/2014/main" id="{41ABCDA8-608D-7949-ADC3-DE8C0124C822}"/>
              </a:ext>
            </a:extLst>
          </p:cNvPr>
          <p:cNvSpPr txBox="1"/>
          <p:nvPr/>
        </p:nvSpPr>
        <p:spPr>
          <a:xfrm>
            <a:off x="3204927" y="81481"/>
            <a:ext cx="7069371" cy="461665"/>
          </a:xfrm>
          <a:prstGeom prst="rect">
            <a:avLst/>
          </a:prstGeom>
          <a:noFill/>
        </p:spPr>
        <p:txBody>
          <a:bodyPr wrap="none" rtlCol="0">
            <a:spAutoFit/>
          </a:bodyPr>
          <a:lstStyle/>
          <a:p>
            <a:r>
              <a:rPr lang="en-US" sz="2400" dirty="0">
                <a:solidFill>
                  <a:srgbClr val="FFFF00"/>
                </a:solidFill>
              </a:rPr>
              <a:t>RURAL MALAISE </a:t>
            </a:r>
            <a:r>
              <a:rPr lang="en-US" sz="2400" dirty="0">
                <a:solidFill>
                  <a:schemeClr val="accent2">
                    <a:lumMod val="60000"/>
                    <a:lumOff val="40000"/>
                  </a:schemeClr>
                </a:solidFill>
              </a:rPr>
              <a:t>and increasingly now larger urban</a:t>
            </a:r>
            <a:endParaRPr lang="en-US" sz="2400" dirty="0">
              <a:solidFill>
                <a:srgbClr val="FFFF00"/>
              </a:solidFill>
            </a:endParaRPr>
          </a:p>
        </p:txBody>
      </p:sp>
    </p:spTree>
    <p:extLst>
      <p:ext uri="{BB962C8B-B14F-4D97-AF65-F5344CB8AC3E}">
        <p14:creationId xmlns:p14="http://schemas.microsoft.com/office/powerpoint/2010/main" val="2117246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C200F1D-2A28-3E41-9E0B-8F3B53749343}"/>
                  </a:ext>
                </a:extLst>
              </p:cNvPr>
              <p:cNvSpPr>
                <a:spLocks noGrp="1"/>
              </p:cNvSpPr>
              <p:nvPr>
                <p:ph type="title"/>
              </p:nvPr>
            </p:nvSpPr>
            <p:spPr>
              <a:xfrm>
                <a:off x="640263" y="177114"/>
                <a:ext cx="8596668" cy="1320800"/>
              </a:xfrm>
            </p:spPr>
            <p:txBody>
              <a:bodyPr/>
              <a:lstStyle/>
              <a:p>
                <a:pPr algn="ctr"/>
                <a14:m>
                  <m:oMath xmlns:m="http://schemas.openxmlformats.org/officeDocument/2006/math">
                    <m:r>
                      <a:rPr lang="en-AU" b="1" i="1" smtClean="0">
                        <a:solidFill>
                          <a:srgbClr val="FF0000"/>
                        </a:solidFill>
                        <a:latin typeface="Cambria Math" panose="02040503050406030204" pitchFamily="18" charset="0"/>
                      </a:rPr>
                      <m:t>−</m:t>
                    </m:r>
                    <m:r>
                      <a:rPr lang="en-AU" b="1" i="1" smtClean="0">
                        <a:solidFill>
                          <a:srgbClr val="FF0000"/>
                        </a:solidFill>
                        <a:latin typeface="Cambria Math" panose="02040503050406030204" pitchFamily="18" charset="0"/>
                      </a:rPr>
                      <m:t>𝟓𝟎</m:t>
                    </m:r>
                    <m:r>
                      <a:rPr lang="en-AU" b="1" i="1" smtClean="0">
                        <a:solidFill>
                          <a:srgbClr val="FF0000"/>
                        </a:solidFill>
                        <a:latin typeface="Cambria Math" panose="02040503050406030204" pitchFamily="18" charset="0"/>
                      </a:rPr>
                      <m:t>% ∓</m:t>
                    </m:r>
                    <m:r>
                      <a:rPr lang="en-AU" b="1" i="1" smtClean="0">
                        <a:solidFill>
                          <a:srgbClr val="FF0000"/>
                        </a:solidFill>
                        <a:latin typeface="Cambria Math" panose="02040503050406030204" pitchFamily="18" charset="0"/>
                        <a:ea typeface="Cambria Math" panose="02040503050406030204" pitchFamily="18" charset="0"/>
                      </a:rPr>
                      <m:t>𝟑𝟎</m:t>
                    </m:r>
                    <m:r>
                      <a:rPr lang="en-AU" b="1" i="1" smtClean="0">
                        <a:solidFill>
                          <a:srgbClr val="FF0000"/>
                        </a:solidFill>
                        <a:latin typeface="Cambria Math" panose="02040503050406030204" pitchFamily="18" charset="0"/>
                        <a:ea typeface="Cambria Math" panose="02040503050406030204" pitchFamily="18" charset="0"/>
                      </a:rPr>
                      <m:t>%</m:t>
                    </m:r>
                  </m:oMath>
                </a14:m>
                <a:r>
                  <a:rPr lang="en-US" b="1" dirty="0">
                    <a:solidFill>
                      <a:srgbClr val="FF0000"/>
                    </a:solidFill>
                  </a:rPr>
                  <a:t>    </a:t>
                </a:r>
                <a:br>
                  <a:rPr lang="en-US" b="1" dirty="0">
                    <a:solidFill>
                      <a:srgbClr val="FF0000"/>
                    </a:solidFill>
                  </a:rPr>
                </a:br>
                <a:r>
                  <a:rPr lang="en-US" b="1" baseline="-25000" dirty="0">
                    <a:solidFill>
                      <a:srgbClr val="FF0000"/>
                    </a:solidFill>
                  </a:rPr>
                  <a:t>Asset deflation in financial crises</a:t>
                </a:r>
              </a:p>
            </p:txBody>
          </p:sp>
        </mc:Choice>
        <mc:Fallback xmlns="">
          <p:sp>
            <p:nvSpPr>
              <p:cNvPr id="2" name="Title 1">
                <a:extLst>
                  <a:ext uri="{FF2B5EF4-FFF2-40B4-BE49-F238E27FC236}">
                    <a16:creationId xmlns:a16="http://schemas.microsoft.com/office/drawing/2014/main" id="{9C200F1D-2A28-3E41-9E0B-8F3B53749343}"/>
                  </a:ext>
                </a:extLst>
              </p:cNvPr>
              <p:cNvSpPr>
                <a:spLocks noGrp="1" noRot="1" noChangeAspect="1" noMove="1" noResize="1" noEditPoints="1" noAdjustHandles="1" noChangeArrowheads="1" noChangeShapeType="1" noTextEdit="1"/>
              </p:cNvSpPr>
              <p:nvPr>
                <p:ph type="title"/>
              </p:nvPr>
            </p:nvSpPr>
            <p:spPr>
              <a:xfrm>
                <a:off x="640263" y="177114"/>
                <a:ext cx="8596668" cy="1320800"/>
              </a:xfrm>
              <a:blipFill>
                <a:blip r:embed="rId2"/>
                <a:stretch>
                  <a:fillRect/>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56B402C9-E4A4-214C-B688-9867129CEB86}"/>
              </a:ext>
            </a:extLst>
          </p:cNvPr>
          <p:cNvSpPr>
            <a:spLocks noGrp="1"/>
          </p:cNvSpPr>
          <p:nvPr>
            <p:ph sz="quarter" idx="13"/>
          </p:nvPr>
        </p:nvSpPr>
        <p:spPr>
          <a:xfrm>
            <a:off x="0" y="1448180"/>
            <a:ext cx="10535055" cy="5040488"/>
          </a:xfrm>
        </p:spPr>
        <p:txBody>
          <a:bodyPr>
            <a:normAutofit fontScale="92500" lnSpcReduction="10000"/>
          </a:bodyPr>
          <a:lstStyle/>
          <a:p>
            <a:r>
              <a:rPr lang="en-US" dirty="0"/>
              <a:t>Overseas and regional Australian experiences indicate 50% Average Fall from Peak asset prices</a:t>
            </a:r>
          </a:p>
          <a:p>
            <a:r>
              <a:rPr lang="en-US" dirty="0"/>
              <a:t>Larger, longer fall sustained if poor policies – </a:t>
            </a:r>
            <a:r>
              <a:rPr lang="en-US" sz="1900" dirty="0">
                <a:solidFill>
                  <a:schemeClr val="tx1"/>
                </a:solidFill>
              </a:rPr>
              <a:t>and</a:t>
            </a:r>
            <a:r>
              <a:rPr lang="en-US" sz="2000" b="1" i="1" dirty="0">
                <a:solidFill>
                  <a:srgbClr val="FF40FF"/>
                </a:solidFill>
              </a:rPr>
              <a:t> apt policies do make a difference!</a:t>
            </a:r>
          </a:p>
          <a:p>
            <a:r>
              <a:rPr lang="en-US" dirty="0"/>
              <a:t>Apt policies can moderate both falls and duration.  </a:t>
            </a:r>
          </a:p>
          <a:p>
            <a:endParaRPr lang="en-US" dirty="0"/>
          </a:p>
          <a:p>
            <a:r>
              <a:rPr lang="en-US" dirty="0"/>
              <a:t>Size of Falls will vary by area, past financing and market history, so 30% variations either way.</a:t>
            </a:r>
          </a:p>
          <a:p>
            <a:r>
              <a:rPr lang="en-US" dirty="0"/>
              <a:t>Major Urban residential is particularly exposed.</a:t>
            </a:r>
          </a:p>
          <a:p>
            <a:pPr lvl="1"/>
            <a:r>
              <a:rPr lang="en-US" sz="1800" dirty="0">
                <a:hlinkClick r:id="rId3"/>
              </a:rPr>
              <a:t>UBS estimates around one third of the value of residential mortgages booked at $500b are in “liar loans”</a:t>
            </a:r>
            <a:endParaRPr lang="en-US" sz="1800" dirty="0"/>
          </a:p>
          <a:p>
            <a:pPr lvl="1"/>
            <a:r>
              <a:rPr lang="en-US" sz="1800" b="1" i="1" dirty="0"/>
              <a:t>BUT if such </a:t>
            </a:r>
            <a:r>
              <a:rPr lang="en-US" sz="1800" b="1" i="1" dirty="0">
                <a:solidFill>
                  <a:srgbClr val="FF0000"/>
                </a:solidFill>
              </a:rPr>
              <a:t>loans</a:t>
            </a:r>
            <a:r>
              <a:rPr lang="en-US" sz="1800" b="1" i="1" dirty="0"/>
              <a:t> are </a:t>
            </a:r>
            <a:r>
              <a:rPr lang="en-US" sz="1800" b="1" i="1" dirty="0">
                <a:solidFill>
                  <a:srgbClr val="FF0000"/>
                </a:solidFill>
              </a:rPr>
              <a:t>based on lies</a:t>
            </a:r>
            <a:r>
              <a:rPr lang="en-US" sz="1800" b="1" i="1" dirty="0"/>
              <a:t>, by lender or borrower, </a:t>
            </a:r>
            <a:r>
              <a:rPr lang="en-US" sz="1800" b="1" i="1" dirty="0">
                <a:solidFill>
                  <a:srgbClr val="FF0000"/>
                </a:solidFill>
              </a:rPr>
              <a:t>why should they continue </a:t>
            </a:r>
            <a:r>
              <a:rPr lang="en-US" sz="1800" b="1" i="1" dirty="0"/>
              <a:t>“uncorrected” or at all?</a:t>
            </a:r>
          </a:p>
          <a:p>
            <a:endParaRPr lang="en-US" dirty="0"/>
          </a:p>
          <a:p>
            <a:r>
              <a:rPr lang="en-US" dirty="0"/>
              <a:t>Need policies to reduce overly depressive effects on asset prices and economic conditions</a:t>
            </a:r>
          </a:p>
          <a:p>
            <a:r>
              <a:rPr lang="en-US" sz="2200" b="1" i="1" dirty="0">
                <a:solidFill>
                  <a:srgbClr val="FF40FF"/>
                </a:solidFill>
              </a:rPr>
              <a:t>But time is running out. </a:t>
            </a:r>
          </a:p>
          <a:p>
            <a:r>
              <a:rPr lang="en-US" sz="1900" b="1" i="1" dirty="0">
                <a:solidFill>
                  <a:srgbClr val="0C1DE3"/>
                </a:solidFill>
              </a:rPr>
              <a:t>Fortunately analysis of rural experiences provide a path to sound policy options.</a:t>
            </a:r>
          </a:p>
          <a:p>
            <a:endParaRPr lang="en-US" dirty="0"/>
          </a:p>
          <a:p>
            <a:endParaRPr lang="en-US" dirty="0"/>
          </a:p>
        </p:txBody>
      </p:sp>
      <p:sp>
        <p:nvSpPr>
          <p:cNvPr id="4" name="TextBox 3">
            <a:extLst>
              <a:ext uri="{FF2B5EF4-FFF2-40B4-BE49-F238E27FC236}">
                <a16:creationId xmlns:a16="http://schemas.microsoft.com/office/drawing/2014/main" id="{0CDD36C0-01E4-4C48-9EFC-4DBD7FA2CD0E}"/>
              </a:ext>
            </a:extLst>
          </p:cNvPr>
          <p:cNvSpPr txBox="1"/>
          <p:nvPr/>
        </p:nvSpPr>
        <p:spPr>
          <a:xfrm>
            <a:off x="8714638" y="6488668"/>
            <a:ext cx="3220882" cy="369332"/>
          </a:xfrm>
          <a:prstGeom prst="rect">
            <a:avLst/>
          </a:prstGeom>
          <a:noFill/>
        </p:spPr>
        <p:txBody>
          <a:bodyPr wrap="none" rtlCol="0">
            <a:spAutoFit/>
          </a:bodyPr>
          <a:lstStyle/>
          <a:p>
            <a:r>
              <a:rPr lang="en-US" b="1" i="1" dirty="0">
                <a:solidFill>
                  <a:srgbClr val="0C1DE3"/>
                </a:solidFill>
              </a:rPr>
              <a:t>So, let’s step back 5 years…</a:t>
            </a:r>
          </a:p>
        </p:txBody>
      </p:sp>
    </p:spTree>
    <p:extLst>
      <p:ext uri="{BB962C8B-B14F-4D97-AF65-F5344CB8AC3E}">
        <p14:creationId xmlns:p14="http://schemas.microsoft.com/office/powerpoint/2010/main" val="2770302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A68D3-C96D-7C40-ADF5-1562D757A722}"/>
              </a:ext>
            </a:extLst>
          </p:cNvPr>
          <p:cNvSpPr>
            <a:spLocks noGrp="1"/>
          </p:cNvSpPr>
          <p:nvPr>
            <p:ph type="title"/>
          </p:nvPr>
        </p:nvSpPr>
        <p:spPr>
          <a:xfrm>
            <a:off x="244444" y="120712"/>
            <a:ext cx="9306963" cy="712206"/>
          </a:xfrm>
        </p:spPr>
        <p:txBody>
          <a:bodyPr>
            <a:normAutofit fontScale="90000"/>
          </a:bodyPr>
          <a:lstStyle/>
          <a:p>
            <a:r>
              <a:rPr lang="en-US" dirty="0" err="1"/>
              <a:t>Qld</a:t>
            </a:r>
            <a:r>
              <a:rPr lang="en-US" dirty="0"/>
              <a:t> Beef</a:t>
            </a:r>
            <a:r>
              <a:rPr lang="en-US" dirty="0">
                <a:solidFill>
                  <a:srgbClr val="FF40FF"/>
                </a:solidFill>
              </a:rPr>
              <a:t> - and </a:t>
            </a:r>
            <a:r>
              <a:rPr lang="en-US" i="1" baseline="30000" dirty="0">
                <a:solidFill>
                  <a:srgbClr val="FF40FF"/>
                </a:solidFill>
              </a:rPr>
              <a:t>lagging 7 years </a:t>
            </a:r>
            <a:r>
              <a:rPr lang="en-US" dirty="0">
                <a:solidFill>
                  <a:srgbClr val="FF40FF"/>
                </a:solidFill>
              </a:rPr>
              <a:t>Capital City households?</a:t>
            </a:r>
          </a:p>
        </p:txBody>
      </p:sp>
      <p:pic>
        <p:nvPicPr>
          <p:cNvPr id="5" name="Content Placeholder 4">
            <a:extLst>
              <a:ext uri="{FF2B5EF4-FFF2-40B4-BE49-F238E27FC236}">
                <a16:creationId xmlns:a16="http://schemas.microsoft.com/office/drawing/2014/main" id="{E82A77C6-8650-F243-9E36-33C89BBB960D}"/>
              </a:ext>
            </a:extLst>
          </p:cNvPr>
          <p:cNvPicPr>
            <a:picLocks noGrp="1" noChangeAspect="1"/>
          </p:cNvPicPr>
          <p:nvPr>
            <p:ph sz="quarter" idx="13"/>
          </p:nvPr>
        </p:nvPicPr>
        <p:blipFill>
          <a:blip r:embed="rId2"/>
          <a:stretch>
            <a:fillRect/>
          </a:stretch>
        </p:blipFill>
        <p:spPr>
          <a:xfrm>
            <a:off x="1502875" y="696627"/>
            <a:ext cx="9207373" cy="5883186"/>
          </a:xfrm>
        </p:spPr>
      </p:pic>
    </p:spTree>
    <p:extLst>
      <p:ext uri="{BB962C8B-B14F-4D97-AF65-F5344CB8AC3E}">
        <p14:creationId xmlns:p14="http://schemas.microsoft.com/office/powerpoint/2010/main" val="761707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88B8B9-CE54-A14C-BC17-4A9AC096A077}"/>
              </a:ext>
            </a:extLst>
          </p:cNvPr>
          <p:cNvSpPr>
            <a:spLocks noGrp="1"/>
          </p:cNvSpPr>
          <p:nvPr>
            <p:ph type="title"/>
          </p:nvPr>
        </p:nvSpPr>
        <p:spPr>
          <a:xfrm>
            <a:off x="613959" y="2447370"/>
            <a:ext cx="9208071" cy="1826581"/>
          </a:xfrm>
        </p:spPr>
        <p:txBody>
          <a:bodyPr>
            <a:normAutofit/>
          </a:bodyPr>
          <a:lstStyle/>
          <a:p>
            <a:r>
              <a:rPr lang="en-AU" sz="2800" b="1" i="1" dirty="0"/>
              <a:t>Just sitting back is no longer an option…</a:t>
            </a:r>
            <a:br>
              <a:rPr lang="en-AU" sz="2800" b="1" i="1" dirty="0"/>
            </a:br>
            <a:br>
              <a:rPr lang="en-AU" sz="2800" b="1" i="1" dirty="0"/>
            </a:br>
            <a:r>
              <a:rPr lang="en-AU" b="1" dirty="0">
                <a:solidFill>
                  <a:srgbClr val="7030A0"/>
                </a:solidFill>
              </a:rPr>
              <a:t>Rebuilding Australian (Rural) Finances</a:t>
            </a:r>
            <a:endParaRPr lang="en-US" dirty="0">
              <a:solidFill>
                <a:srgbClr val="7030A0"/>
              </a:solidFill>
            </a:endParaRPr>
          </a:p>
        </p:txBody>
      </p:sp>
      <p:sp>
        <p:nvSpPr>
          <p:cNvPr id="5" name="Text Placeholder 4">
            <a:extLst>
              <a:ext uri="{FF2B5EF4-FFF2-40B4-BE49-F238E27FC236}">
                <a16:creationId xmlns:a16="http://schemas.microsoft.com/office/drawing/2014/main" id="{0EF978F6-4EF7-C74B-8C56-4019302C2FE3}"/>
              </a:ext>
            </a:extLst>
          </p:cNvPr>
          <p:cNvSpPr>
            <a:spLocks noGrp="1"/>
          </p:cNvSpPr>
          <p:nvPr>
            <p:ph type="body" idx="1"/>
          </p:nvPr>
        </p:nvSpPr>
        <p:spPr>
          <a:xfrm>
            <a:off x="613959" y="4436913"/>
            <a:ext cx="8596668" cy="1131947"/>
          </a:xfrm>
        </p:spPr>
        <p:txBody>
          <a:bodyPr>
            <a:normAutofit fontScale="85000" lnSpcReduction="20000"/>
          </a:bodyPr>
          <a:lstStyle/>
          <a:p>
            <a:endParaRPr lang="en-US" dirty="0"/>
          </a:p>
          <a:p>
            <a:r>
              <a:rPr lang="en-US" sz="2800" b="1" dirty="0">
                <a:solidFill>
                  <a:srgbClr val="7030A0"/>
                </a:solidFill>
                <a:latin typeface="+mj-lt"/>
                <a:ea typeface="+mj-ea"/>
                <a:cs typeface="+mj-cs"/>
              </a:rPr>
              <a:t>Seminar Paper</a:t>
            </a:r>
            <a:r>
              <a:rPr lang="en-US" sz="2600" b="1" dirty="0"/>
              <a:t>, March 2014 (copies on request)</a:t>
            </a:r>
          </a:p>
          <a:p>
            <a:r>
              <a:rPr lang="en-US" sz="2600" b="1" i="1" dirty="0"/>
              <a:t>provide context, background thinking and lines of argument </a:t>
            </a:r>
          </a:p>
        </p:txBody>
      </p:sp>
    </p:spTree>
    <p:extLst>
      <p:ext uri="{BB962C8B-B14F-4D97-AF65-F5344CB8AC3E}">
        <p14:creationId xmlns:p14="http://schemas.microsoft.com/office/powerpoint/2010/main" val="1597265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620EF5-F213-E241-AB75-9C7083CA7CC6}"/>
              </a:ext>
            </a:extLst>
          </p:cNvPr>
          <p:cNvSpPr>
            <a:spLocks noGrp="1"/>
          </p:cNvSpPr>
          <p:nvPr>
            <p:ph type="title"/>
          </p:nvPr>
        </p:nvSpPr>
        <p:spPr>
          <a:xfrm>
            <a:off x="677334" y="609600"/>
            <a:ext cx="8596668" cy="997635"/>
          </a:xfrm>
        </p:spPr>
        <p:txBody>
          <a:bodyPr>
            <a:normAutofit fontScale="90000"/>
          </a:bodyPr>
          <a:lstStyle/>
          <a:p>
            <a:r>
              <a:rPr lang="en-US" dirty="0"/>
              <a:t>A discussion draft canvassing aspects of core economic and financial imbalances</a:t>
            </a:r>
          </a:p>
        </p:txBody>
      </p:sp>
      <p:sp>
        <p:nvSpPr>
          <p:cNvPr id="6" name="Text Placeholder 5">
            <a:extLst>
              <a:ext uri="{FF2B5EF4-FFF2-40B4-BE49-F238E27FC236}">
                <a16:creationId xmlns:a16="http://schemas.microsoft.com/office/drawing/2014/main" id="{4F628CA8-F4D4-CA41-BA29-775331AE7243}"/>
              </a:ext>
            </a:extLst>
          </p:cNvPr>
          <p:cNvSpPr>
            <a:spLocks noGrp="1"/>
          </p:cNvSpPr>
          <p:nvPr>
            <p:ph type="body" idx="1"/>
          </p:nvPr>
        </p:nvSpPr>
        <p:spPr>
          <a:xfrm>
            <a:off x="675744" y="1642269"/>
            <a:ext cx="4185623" cy="576262"/>
          </a:xfrm>
        </p:spPr>
        <p:txBody>
          <a:bodyPr/>
          <a:lstStyle/>
          <a:p>
            <a:r>
              <a:rPr lang="en-US" dirty="0"/>
              <a:t>Structure</a:t>
            </a:r>
          </a:p>
        </p:txBody>
      </p:sp>
      <p:sp>
        <p:nvSpPr>
          <p:cNvPr id="5" name="Content Placeholder 4">
            <a:extLst>
              <a:ext uri="{FF2B5EF4-FFF2-40B4-BE49-F238E27FC236}">
                <a16:creationId xmlns:a16="http://schemas.microsoft.com/office/drawing/2014/main" id="{A7F3C930-DF3A-6742-BD3A-B4C5291FBDBF}"/>
              </a:ext>
            </a:extLst>
          </p:cNvPr>
          <p:cNvSpPr>
            <a:spLocks noGrp="1"/>
          </p:cNvSpPr>
          <p:nvPr>
            <p:ph sz="half" idx="2"/>
          </p:nvPr>
        </p:nvSpPr>
        <p:spPr>
          <a:xfrm>
            <a:off x="790045" y="2253565"/>
            <a:ext cx="4185623" cy="4161751"/>
          </a:xfrm>
        </p:spPr>
        <p:txBody>
          <a:bodyPr>
            <a:normAutofit/>
          </a:bodyPr>
          <a:lstStyle/>
          <a:p>
            <a:pPr>
              <a:buFont typeface="+mj-lt"/>
              <a:buAutoNum type="arabicPeriod"/>
            </a:pPr>
            <a:r>
              <a:rPr lang="en-US" dirty="0"/>
              <a:t>Overview</a:t>
            </a:r>
          </a:p>
          <a:p>
            <a:pPr>
              <a:buFont typeface="+mj-lt"/>
              <a:buAutoNum type="arabicPeriod"/>
            </a:pPr>
            <a:endParaRPr lang="en-US" dirty="0"/>
          </a:p>
          <a:p>
            <a:pPr>
              <a:buFont typeface="+mj-lt"/>
              <a:buAutoNum type="arabicPeriod"/>
            </a:pPr>
            <a:r>
              <a:rPr lang="en-US" dirty="0"/>
              <a:t>On the Implausibility of being Right for 40 years</a:t>
            </a:r>
          </a:p>
          <a:p>
            <a:pPr>
              <a:buFont typeface="+mj-lt"/>
              <a:buAutoNum type="arabicPeriod"/>
            </a:pPr>
            <a:r>
              <a:rPr lang="en-US" dirty="0"/>
              <a:t>The “Thinks that Matter”</a:t>
            </a:r>
          </a:p>
          <a:p>
            <a:pPr>
              <a:buFont typeface="+mj-lt"/>
              <a:buAutoNum type="arabicPeriod"/>
            </a:pPr>
            <a:endParaRPr lang="en-US" dirty="0"/>
          </a:p>
          <a:p>
            <a:pPr>
              <a:buFont typeface="+mj-lt"/>
              <a:buAutoNum type="arabicPeriod"/>
            </a:pPr>
            <a:r>
              <a:rPr lang="en-US" dirty="0"/>
              <a:t>Curiosities and Central Banks</a:t>
            </a:r>
          </a:p>
          <a:p>
            <a:pPr>
              <a:buFont typeface="+mj-lt"/>
              <a:buAutoNum type="arabicPeriod"/>
            </a:pPr>
            <a:endParaRPr lang="en-US" dirty="0"/>
          </a:p>
          <a:p>
            <a:pPr>
              <a:buFont typeface="+mj-lt"/>
              <a:buAutoNum type="arabicPeriod"/>
            </a:pPr>
            <a:r>
              <a:rPr lang="en-US" dirty="0"/>
              <a:t>Dealing with Subprime Agriculture</a:t>
            </a:r>
          </a:p>
          <a:p>
            <a:pPr marL="457200" lvl="1" indent="0">
              <a:buNone/>
            </a:pPr>
            <a:endParaRPr lang="en-US" dirty="0"/>
          </a:p>
        </p:txBody>
      </p:sp>
      <p:sp>
        <p:nvSpPr>
          <p:cNvPr id="7" name="Text Placeholder 6">
            <a:extLst>
              <a:ext uri="{FF2B5EF4-FFF2-40B4-BE49-F238E27FC236}">
                <a16:creationId xmlns:a16="http://schemas.microsoft.com/office/drawing/2014/main" id="{D7ABE173-72E8-B74A-82B2-382C02955CAC}"/>
              </a:ext>
            </a:extLst>
          </p:cNvPr>
          <p:cNvSpPr>
            <a:spLocks noGrp="1"/>
          </p:cNvSpPr>
          <p:nvPr>
            <p:ph type="body" sz="quarter" idx="3"/>
          </p:nvPr>
        </p:nvSpPr>
        <p:spPr>
          <a:xfrm>
            <a:off x="4975668" y="1642269"/>
            <a:ext cx="4185618" cy="576262"/>
          </a:xfrm>
        </p:spPr>
        <p:txBody>
          <a:bodyPr/>
          <a:lstStyle/>
          <a:p>
            <a:r>
              <a:rPr lang="en-US" dirty="0"/>
              <a:t>Messages</a:t>
            </a:r>
          </a:p>
        </p:txBody>
      </p:sp>
      <p:sp>
        <p:nvSpPr>
          <p:cNvPr id="8" name="Content Placeholder 7">
            <a:extLst>
              <a:ext uri="{FF2B5EF4-FFF2-40B4-BE49-F238E27FC236}">
                <a16:creationId xmlns:a16="http://schemas.microsoft.com/office/drawing/2014/main" id="{17CB9731-812F-ED4B-AEBA-E98F099F92C1}"/>
              </a:ext>
            </a:extLst>
          </p:cNvPr>
          <p:cNvSpPr>
            <a:spLocks noGrp="1"/>
          </p:cNvSpPr>
          <p:nvPr>
            <p:ph sz="quarter" idx="4"/>
          </p:nvPr>
        </p:nvSpPr>
        <p:spPr>
          <a:xfrm>
            <a:off x="5032026" y="2375014"/>
            <a:ext cx="4710524" cy="3918852"/>
          </a:xfrm>
        </p:spPr>
        <p:txBody>
          <a:bodyPr>
            <a:normAutofit/>
          </a:bodyPr>
          <a:lstStyle/>
          <a:p>
            <a:r>
              <a:rPr lang="en-US" dirty="0"/>
              <a:t>1.  Apt policies needed for new challenging times</a:t>
            </a:r>
          </a:p>
          <a:p>
            <a:r>
              <a:rPr lang="en-US" dirty="0"/>
              <a:t>2.  Policies that incubated problems will not solve them.</a:t>
            </a:r>
          </a:p>
          <a:p>
            <a:r>
              <a:rPr lang="en-US" dirty="0"/>
              <a:t>3.  We need a more grounded perspective to engage the world, and each other.</a:t>
            </a:r>
          </a:p>
          <a:p>
            <a:r>
              <a:rPr lang="en-US" dirty="0"/>
              <a:t>4. Banking and Finance need to better meet </a:t>
            </a:r>
            <a:r>
              <a:rPr lang="en-US" dirty="0" err="1"/>
              <a:t>recognisable</a:t>
            </a:r>
            <a:r>
              <a:rPr lang="en-US" dirty="0"/>
              <a:t> realities </a:t>
            </a:r>
          </a:p>
          <a:p>
            <a:r>
              <a:rPr lang="en-US" dirty="0"/>
              <a:t>5. An extraordinary cycle underway and distinctive policy responses are needed. </a:t>
            </a:r>
          </a:p>
        </p:txBody>
      </p:sp>
      <p:sp>
        <p:nvSpPr>
          <p:cNvPr id="9" name="TextBox 8">
            <a:extLst>
              <a:ext uri="{FF2B5EF4-FFF2-40B4-BE49-F238E27FC236}">
                <a16:creationId xmlns:a16="http://schemas.microsoft.com/office/drawing/2014/main" id="{AFD9BF73-F5B0-EC4C-86D8-2D7576C8E872}"/>
              </a:ext>
            </a:extLst>
          </p:cNvPr>
          <p:cNvSpPr txBox="1"/>
          <p:nvPr/>
        </p:nvSpPr>
        <p:spPr>
          <a:xfrm>
            <a:off x="452674" y="5961680"/>
            <a:ext cx="8708612" cy="707886"/>
          </a:xfrm>
          <a:prstGeom prst="rect">
            <a:avLst/>
          </a:prstGeom>
          <a:noFill/>
        </p:spPr>
        <p:txBody>
          <a:bodyPr wrap="square" rtlCol="0">
            <a:spAutoFit/>
          </a:bodyPr>
          <a:lstStyle/>
          <a:p>
            <a:r>
              <a:rPr lang="en-US" sz="2000" b="1" i="1" dirty="0">
                <a:solidFill>
                  <a:srgbClr val="FF40FF"/>
                </a:solidFill>
              </a:rPr>
              <a:t>Australia’s situation is not as dire as in many other nations - yet.</a:t>
            </a:r>
          </a:p>
          <a:p>
            <a:r>
              <a:rPr lang="en-US" sz="2000" b="1" i="1" dirty="0">
                <a:solidFill>
                  <a:srgbClr val="FF40FF"/>
                </a:solidFill>
              </a:rPr>
              <a:t>Problems can be well addressed if we so choose and </a:t>
            </a:r>
            <a:r>
              <a:rPr lang="en-US" sz="2000" b="1" i="1" dirty="0" err="1">
                <a:solidFill>
                  <a:srgbClr val="FF40FF"/>
                </a:solidFill>
              </a:rPr>
              <a:t>aptlyrespond</a:t>
            </a:r>
            <a:r>
              <a:rPr lang="en-US" sz="2000" b="1" i="1" dirty="0">
                <a:solidFill>
                  <a:srgbClr val="FF40FF"/>
                </a:solidFill>
              </a:rPr>
              <a:t>.</a:t>
            </a:r>
          </a:p>
        </p:txBody>
      </p:sp>
    </p:spTree>
    <p:extLst>
      <p:ext uri="{BB962C8B-B14F-4D97-AF65-F5344CB8AC3E}">
        <p14:creationId xmlns:p14="http://schemas.microsoft.com/office/powerpoint/2010/main" val="2996685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8D0EBBF-5B6F-B340-BE5A-B4F61F9516D1}"/>
              </a:ext>
            </a:extLst>
          </p:cNvPr>
          <p:cNvSpPr>
            <a:spLocks noGrp="1"/>
          </p:cNvSpPr>
          <p:nvPr>
            <p:ph type="title"/>
          </p:nvPr>
        </p:nvSpPr>
        <p:spPr>
          <a:xfrm>
            <a:off x="677334" y="344616"/>
            <a:ext cx="8596668" cy="1320800"/>
          </a:xfrm>
        </p:spPr>
        <p:txBody>
          <a:bodyPr/>
          <a:lstStyle/>
          <a:p>
            <a:r>
              <a:rPr lang="en-US" dirty="0"/>
              <a:t>Needs Evident </a:t>
            </a:r>
            <a:r>
              <a:rPr lang="en-US" baseline="30000" dirty="0"/>
              <a:t>in 2014</a:t>
            </a:r>
            <a:endParaRPr lang="en-US" dirty="0"/>
          </a:p>
        </p:txBody>
      </p:sp>
      <p:sp>
        <p:nvSpPr>
          <p:cNvPr id="9" name="Rectangle 8">
            <a:extLst>
              <a:ext uri="{FF2B5EF4-FFF2-40B4-BE49-F238E27FC236}">
                <a16:creationId xmlns:a16="http://schemas.microsoft.com/office/drawing/2014/main" id="{6D3B70B7-C216-4C43-B299-7EF106B127D6}"/>
              </a:ext>
            </a:extLst>
          </p:cNvPr>
          <p:cNvSpPr/>
          <p:nvPr/>
        </p:nvSpPr>
        <p:spPr>
          <a:xfrm>
            <a:off x="0" y="896374"/>
            <a:ext cx="10886303" cy="5099858"/>
          </a:xfrm>
          <a:prstGeom prst="rect">
            <a:avLst/>
          </a:prstGeom>
        </p:spPr>
        <p:txBody>
          <a:bodyPr wrap="square">
            <a:spAutoFit/>
          </a:bodyPr>
          <a:lstStyle/>
          <a:p>
            <a:pPr>
              <a:lnSpc>
                <a:spcPct val="115000"/>
              </a:lnSpc>
              <a:spcBef>
                <a:spcPts val="1000"/>
              </a:spcBef>
              <a:spcAft>
                <a:spcPts val="1000"/>
              </a:spcAft>
            </a:pPr>
            <a:r>
              <a:rPr lang="en-AU" dirty="0">
                <a:latin typeface="Cambria" panose="02040503050406030204" pitchFamily="18" charset="0"/>
                <a:ea typeface="MS Mincho" panose="02020609040205080304" pitchFamily="49" charset="-128"/>
                <a:cs typeface="Times New Roman" panose="02020603050405020304" pitchFamily="18" charset="0"/>
              </a:rPr>
              <a:t>(2014)  Page 16  Four specific R&amp;D needs are to outline potential:</a:t>
            </a:r>
          </a:p>
          <a:p>
            <a:pPr marL="342900" lvl="0" indent="-342900">
              <a:lnSpc>
                <a:spcPct val="115000"/>
              </a:lnSpc>
              <a:spcBef>
                <a:spcPts val="1000"/>
              </a:spcBef>
              <a:spcAft>
                <a:spcPts val="0"/>
              </a:spcAft>
              <a:buFont typeface="Symbol" pitchFamily="2" charset="2"/>
              <a:buChar char=""/>
            </a:pPr>
            <a:r>
              <a:rPr lang="en-AU" b="1" i="1" dirty="0">
                <a:latin typeface="Cambria" panose="02040503050406030204" pitchFamily="18" charset="0"/>
                <a:ea typeface="MS Mincho" panose="02020609040205080304" pitchFamily="49" charset="-128"/>
                <a:cs typeface="Times New Roman" panose="02020603050405020304" pitchFamily="18" charset="0"/>
              </a:rPr>
              <a:t>alternative financial arrangements</a:t>
            </a:r>
            <a:r>
              <a:rPr lang="en-AU" dirty="0">
                <a:latin typeface="Cambria" panose="02040503050406030204" pitchFamily="18" charset="0"/>
                <a:ea typeface="MS Mincho" panose="02020609040205080304" pitchFamily="49" charset="-128"/>
                <a:cs typeface="Times New Roman" panose="02020603050405020304" pitchFamily="18" charset="0"/>
              </a:rPr>
              <a:t> to the existing farmer-banker mortgage which involves “impatient” interest and no longer any interest rate subsidies that previously served as a sectoral safety net.  Suggestions on using project development funding arrangements have met with some good interest;</a:t>
            </a:r>
          </a:p>
          <a:p>
            <a:pPr marL="342900" lvl="0" indent="-342900">
              <a:lnSpc>
                <a:spcPct val="115000"/>
              </a:lnSpc>
              <a:spcAft>
                <a:spcPts val="0"/>
              </a:spcAft>
              <a:buFont typeface="Symbol" pitchFamily="2" charset="2"/>
              <a:buChar char=""/>
            </a:pPr>
            <a:r>
              <a:rPr lang="en-AU" b="1" i="1" dirty="0">
                <a:latin typeface="Cambria" panose="02040503050406030204" pitchFamily="18" charset="0"/>
                <a:ea typeface="MS Mincho" panose="02020609040205080304" pitchFamily="49" charset="-128"/>
                <a:cs typeface="Times New Roman" panose="02020603050405020304" pitchFamily="18" charset="0"/>
              </a:rPr>
              <a:t>effective organisational relationships</a:t>
            </a:r>
            <a:r>
              <a:rPr lang="en-AU" dirty="0">
                <a:latin typeface="Cambria" panose="02040503050406030204" pitchFamily="18" charset="0"/>
                <a:ea typeface="MS Mincho" panose="02020609040205080304" pitchFamily="49" charset="-128"/>
                <a:cs typeface="Times New Roman" panose="02020603050405020304" pitchFamily="18" charset="0"/>
              </a:rPr>
              <a:t>.  These potentially involve the RBA appointing specialist agents and engaging non-traditional funders (such as superannuation funds, joint venture partners, potentially from overseas, or its own resources) or revamped banking arrangements.  As important will be better funding practices (and I note the ACCC interest in behavioural economics as an aspect worth exploring); </a:t>
            </a:r>
          </a:p>
          <a:p>
            <a:pPr marL="342900" lvl="0" indent="-342900">
              <a:lnSpc>
                <a:spcPct val="115000"/>
              </a:lnSpc>
              <a:spcAft>
                <a:spcPts val="0"/>
              </a:spcAft>
              <a:buFont typeface="Symbol" pitchFamily="2" charset="2"/>
              <a:buChar char=""/>
            </a:pPr>
            <a:r>
              <a:rPr lang="en-AU" b="1" i="1" dirty="0">
                <a:latin typeface="Cambria" panose="02040503050406030204" pitchFamily="18" charset="0"/>
                <a:ea typeface="MS Mincho" panose="02020609040205080304" pitchFamily="49" charset="-128"/>
                <a:cs typeface="Times New Roman" panose="02020603050405020304" pitchFamily="18" charset="0"/>
              </a:rPr>
              <a:t>development bank objectives and orientations</a:t>
            </a:r>
            <a:r>
              <a:rPr lang="en-AU" dirty="0">
                <a:latin typeface="Cambria" panose="02040503050406030204" pitchFamily="18" charset="0"/>
                <a:ea typeface="MS Mincho" panose="02020609040205080304" pitchFamily="49" charset="-128"/>
                <a:cs typeface="Times New Roman" panose="02020603050405020304" pitchFamily="18" charset="0"/>
              </a:rPr>
              <a:t>.  The legislation as currently drafted specifies “Agriculture and associated industries” in a development context.  This mirrors the need for long term, patient and perhaps concessional finance for investments that are in the national interest.  A related question is apt strategies for the recapitalisation of an industry in an open economy;  and</a:t>
            </a:r>
          </a:p>
          <a:p>
            <a:pPr marL="342900" lvl="0" indent="-342900">
              <a:lnSpc>
                <a:spcPct val="115000"/>
              </a:lnSpc>
              <a:spcAft>
                <a:spcPts val="1000"/>
              </a:spcAft>
              <a:buFont typeface="Symbol" pitchFamily="2" charset="2"/>
              <a:buChar char=""/>
            </a:pPr>
            <a:r>
              <a:rPr lang="en-AU" b="1" i="1" dirty="0">
                <a:latin typeface="Cambria" panose="02040503050406030204" pitchFamily="18" charset="0"/>
                <a:ea typeface="MS Mincho" panose="02020609040205080304" pitchFamily="49" charset="-128"/>
                <a:cs typeface="Times New Roman" panose="02020603050405020304" pitchFamily="18" charset="0"/>
              </a:rPr>
              <a:t>reconstruction processes and objectives</a:t>
            </a:r>
            <a:r>
              <a:rPr lang="en-AU" dirty="0">
                <a:latin typeface="Cambria" panose="02040503050406030204" pitchFamily="18" charset="0"/>
                <a:ea typeface="MS Mincho" panose="02020609040205080304" pitchFamily="49" charset="-128"/>
                <a:cs typeface="Times New Roman" panose="02020603050405020304" pitchFamily="18" charset="0"/>
              </a:rPr>
              <a:t>.    This is potentially both interesting and contentious as the sectoral de-risking effects of helping “contagious” high-risk others appears little understood.  The prospect of reducing interest rates (by reducing the sectoral premium) is understood but there are wider issues.</a:t>
            </a:r>
          </a:p>
        </p:txBody>
      </p:sp>
    </p:spTree>
    <p:extLst>
      <p:ext uri="{BB962C8B-B14F-4D97-AF65-F5344CB8AC3E}">
        <p14:creationId xmlns:p14="http://schemas.microsoft.com/office/powerpoint/2010/main" val="8131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B7900-539F-FA4C-80CA-1DA2C2C42EC4}"/>
              </a:ext>
            </a:extLst>
          </p:cNvPr>
          <p:cNvSpPr>
            <a:spLocks noGrp="1"/>
          </p:cNvSpPr>
          <p:nvPr>
            <p:ph type="title"/>
          </p:nvPr>
        </p:nvSpPr>
        <p:spPr>
          <a:xfrm>
            <a:off x="677333" y="409146"/>
            <a:ext cx="8596668" cy="1320800"/>
          </a:xfrm>
        </p:spPr>
        <p:txBody>
          <a:bodyPr/>
          <a:lstStyle/>
          <a:p>
            <a:r>
              <a:rPr lang="en-US" dirty="0"/>
              <a:t>Essentially</a:t>
            </a:r>
            <a:br>
              <a:rPr lang="en-US" dirty="0"/>
            </a:br>
            <a:r>
              <a:rPr lang="en-US" dirty="0">
                <a:solidFill>
                  <a:srgbClr val="7030A0"/>
                </a:solidFill>
              </a:rPr>
              <a:t>Correcting</a:t>
            </a:r>
            <a:r>
              <a:rPr lang="en-US" dirty="0"/>
              <a:t> market excesses and failures</a:t>
            </a:r>
          </a:p>
        </p:txBody>
      </p:sp>
      <p:sp>
        <p:nvSpPr>
          <p:cNvPr id="3" name="Content Placeholder 2">
            <a:extLst>
              <a:ext uri="{FF2B5EF4-FFF2-40B4-BE49-F238E27FC236}">
                <a16:creationId xmlns:a16="http://schemas.microsoft.com/office/drawing/2014/main" id="{095B42B9-0028-6A4F-A4A5-78A8C74EC918}"/>
              </a:ext>
            </a:extLst>
          </p:cNvPr>
          <p:cNvSpPr>
            <a:spLocks noGrp="1"/>
          </p:cNvSpPr>
          <p:nvPr>
            <p:ph idx="1"/>
          </p:nvPr>
        </p:nvSpPr>
        <p:spPr>
          <a:xfrm>
            <a:off x="677333" y="1729946"/>
            <a:ext cx="8874439" cy="5128054"/>
          </a:xfrm>
        </p:spPr>
        <p:txBody>
          <a:bodyPr>
            <a:normAutofit fontScale="92500" lnSpcReduction="10000"/>
          </a:bodyPr>
          <a:lstStyle/>
          <a:p>
            <a:r>
              <a:rPr lang="en-US" dirty="0"/>
              <a:t>Alternative financial arrangements</a:t>
            </a:r>
          </a:p>
          <a:p>
            <a:pPr lvl="1"/>
            <a:r>
              <a:rPr lang="en-US" dirty="0"/>
              <a:t>Products fit for purpose</a:t>
            </a:r>
          </a:p>
          <a:p>
            <a:pPr lvl="1"/>
            <a:endParaRPr lang="en-US" dirty="0"/>
          </a:p>
          <a:p>
            <a:r>
              <a:rPr lang="en-US" dirty="0"/>
              <a:t>More effective… (E5) organizational arrangements</a:t>
            </a:r>
          </a:p>
          <a:p>
            <a:pPr lvl="1"/>
            <a:r>
              <a:rPr lang="en-US" dirty="0"/>
              <a:t>Institutional capacity building</a:t>
            </a:r>
          </a:p>
          <a:p>
            <a:pPr lvl="1"/>
            <a:endParaRPr lang="en-US" dirty="0"/>
          </a:p>
          <a:p>
            <a:r>
              <a:rPr lang="en-US" dirty="0"/>
              <a:t>Development bank establishment</a:t>
            </a:r>
          </a:p>
          <a:p>
            <a:pPr lvl="1"/>
            <a:r>
              <a:rPr lang="en-US" dirty="0"/>
              <a:t>Funding basis for neglected national and industry capacities </a:t>
            </a:r>
          </a:p>
          <a:p>
            <a:endParaRPr lang="en-US" dirty="0"/>
          </a:p>
          <a:p>
            <a:r>
              <a:rPr lang="en-US" dirty="0"/>
              <a:t>Debt Reconstruction </a:t>
            </a:r>
          </a:p>
          <a:p>
            <a:pPr lvl="1"/>
            <a:r>
              <a:rPr lang="en-US" dirty="0"/>
              <a:t>Dealing with unsustainable arrangements and the debt overhang </a:t>
            </a:r>
          </a:p>
          <a:p>
            <a:endParaRPr lang="en-US" dirty="0"/>
          </a:p>
          <a:p>
            <a:pPr marL="0" indent="0">
              <a:buNone/>
            </a:pPr>
            <a:r>
              <a:rPr lang="en-US" sz="1900" b="1" i="1" dirty="0">
                <a:solidFill>
                  <a:srgbClr val="7030A0"/>
                </a:solidFill>
              </a:rPr>
              <a:t>The ARDB Bill (2013) was drafted to establish a key component in such a correction, and not just for rural regions but any suffering similarly… It still provides a most effective option.</a:t>
            </a:r>
          </a:p>
          <a:p>
            <a:endParaRPr lang="en-US" dirty="0"/>
          </a:p>
          <a:p>
            <a:endParaRPr lang="en-US" dirty="0"/>
          </a:p>
          <a:p>
            <a:pPr lvl="1"/>
            <a:endParaRPr lang="en-US" dirty="0"/>
          </a:p>
          <a:p>
            <a:endParaRPr lang="en-US" dirty="0"/>
          </a:p>
        </p:txBody>
      </p:sp>
    </p:spTree>
    <p:extLst>
      <p:ext uri="{BB962C8B-B14F-4D97-AF65-F5344CB8AC3E}">
        <p14:creationId xmlns:p14="http://schemas.microsoft.com/office/powerpoint/2010/main" val="1988531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644CC-47EE-D54F-8225-B1C756A1FB13}"/>
              </a:ext>
            </a:extLst>
          </p:cNvPr>
          <p:cNvSpPr>
            <a:spLocks noGrp="1"/>
          </p:cNvSpPr>
          <p:nvPr>
            <p:ph type="title"/>
          </p:nvPr>
        </p:nvSpPr>
        <p:spPr>
          <a:xfrm>
            <a:off x="125072" y="546225"/>
            <a:ext cx="10974476" cy="1320800"/>
          </a:xfrm>
        </p:spPr>
        <p:txBody>
          <a:bodyPr>
            <a:normAutofit fontScale="90000"/>
          </a:bodyPr>
          <a:lstStyle/>
          <a:p>
            <a:r>
              <a:rPr lang="en-US" dirty="0"/>
              <a:t>Much has happened since 2014, but constructive dialogues and actions have not - so problems have worsened.</a:t>
            </a:r>
          </a:p>
        </p:txBody>
      </p:sp>
      <p:sp>
        <p:nvSpPr>
          <p:cNvPr id="3" name="Content Placeholder 2">
            <a:extLst>
              <a:ext uri="{FF2B5EF4-FFF2-40B4-BE49-F238E27FC236}">
                <a16:creationId xmlns:a16="http://schemas.microsoft.com/office/drawing/2014/main" id="{7C452075-5BB8-3244-8F56-7D01994A7E44}"/>
              </a:ext>
            </a:extLst>
          </p:cNvPr>
          <p:cNvSpPr>
            <a:spLocks noGrp="1"/>
          </p:cNvSpPr>
          <p:nvPr>
            <p:ph idx="1"/>
          </p:nvPr>
        </p:nvSpPr>
        <p:spPr>
          <a:xfrm>
            <a:off x="668279" y="1789397"/>
            <a:ext cx="8955553" cy="4140623"/>
          </a:xfrm>
        </p:spPr>
        <p:txBody>
          <a:bodyPr>
            <a:normAutofit/>
          </a:bodyPr>
          <a:lstStyle/>
          <a:p>
            <a:r>
              <a:rPr lang="en-US" dirty="0"/>
              <a:t>Points made in 2014 remain relevant, and foundational.</a:t>
            </a:r>
          </a:p>
          <a:p>
            <a:endParaRPr lang="en-US" dirty="0"/>
          </a:p>
          <a:p>
            <a:r>
              <a:rPr lang="en-US" dirty="0"/>
              <a:t>Ongoing research outcomes, including already from the Royal Commission, which can help rapidly consolidate a well-informed agenda, and needed policy stances</a:t>
            </a:r>
          </a:p>
          <a:p>
            <a:r>
              <a:rPr lang="en-US" dirty="0"/>
              <a:t>Findings in Notable books </a:t>
            </a:r>
          </a:p>
          <a:p>
            <a:r>
              <a:rPr lang="en-US" dirty="0" err="1"/>
              <a:t>Eg</a:t>
            </a:r>
            <a:r>
              <a:rPr lang="en-US" dirty="0"/>
              <a:t>  </a:t>
            </a:r>
            <a:r>
              <a:rPr lang="en-US" sz="1700" b="1" i="1" dirty="0">
                <a:solidFill>
                  <a:srgbClr val="FF40FF"/>
                </a:solidFill>
              </a:rPr>
              <a:t>One of five required sets of policies …   “Actions to ensure there is enough credit to fund required capital investment, for instance through the creation of banks with a dedicated focus on specific lending characteristics”</a:t>
            </a:r>
            <a:endParaRPr lang="en-US" sz="1700" b="1" dirty="0">
              <a:solidFill>
                <a:srgbClr val="FF40FF"/>
              </a:solidFill>
            </a:endParaRPr>
          </a:p>
          <a:p>
            <a:pPr lvl="1"/>
            <a:r>
              <a:rPr lang="en-AU" dirty="0"/>
              <a:t>Turner, A. (2016). </a:t>
            </a:r>
            <a:r>
              <a:rPr lang="en-AU" u="sng" dirty="0" err="1"/>
              <a:t>Betweem</a:t>
            </a:r>
            <a:r>
              <a:rPr lang="en-AU" u="sng" dirty="0"/>
              <a:t> Debt and the Devil: Money, Credit and Fixing Global Finance</a:t>
            </a:r>
            <a:r>
              <a:rPr lang="en-AU" dirty="0"/>
              <a:t>. New Jersey, Princeton University Press. Ch 13.</a:t>
            </a:r>
          </a:p>
          <a:p>
            <a:r>
              <a:rPr lang="en-AU" dirty="0"/>
              <a:t>Rising public disquiet in Australia – as well as evident financial organisation stresses and institutional discomfort and lately evident unease</a:t>
            </a:r>
          </a:p>
          <a:p>
            <a:pPr marL="0" indent="0">
              <a:buNone/>
            </a:pPr>
            <a:endParaRPr lang="en-AU" dirty="0"/>
          </a:p>
          <a:p>
            <a:pPr marL="0" indent="0">
              <a:buNone/>
            </a:pPr>
            <a:endParaRPr lang="en-US" dirty="0"/>
          </a:p>
          <a:p>
            <a:endParaRPr lang="en-US" dirty="0"/>
          </a:p>
        </p:txBody>
      </p:sp>
      <p:sp>
        <p:nvSpPr>
          <p:cNvPr id="4" name="TextBox 3">
            <a:extLst>
              <a:ext uri="{FF2B5EF4-FFF2-40B4-BE49-F238E27FC236}">
                <a16:creationId xmlns:a16="http://schemas.microsoft.com/office/drawing/2014/main" id="{3D06A688-F91E-744E-A4B9-41DE63F5760D}"/>
              </a:ext>
            </a:extLst>
          </p:cNvPr>
          <p:cNvSpPr txBox="1"/>
          <p:nvPr/>
        </p:nvSpPr>
        <p:spPr>
          <a:xfrm>
            <a:off x="315194" y="5930020"/>
            <a:ext cx="9244838" cy="461665"/>
          </a:xfrm>
          <a:prstGeom prst="rect">
            <a:avLst/>
          </a:prstGeom>
          <a:noFill/>
        </p:spPr>
        <p:txBody>
          <a:bodyPr wrap="none" rtlCol="0">
            <a:spAutoFit/>
          </a:bodyPr>
          <a:lstStyle/>
          <a:p>
            <a:r>
              <a:rPr lang="en-US" sz="2400" b="1" i="1" dirty="0"/>
              <a:t>Debts worsen … when will we be awoken from our dreamtime?</a:t>
            </a:r>
          </a:p>
        </p:txBody>
      </p:sp>
    </p:spTree>
    <p:extLst>
      <p:ext uri="{BB962C8B-B14F-4D97-AF65-F5344CB8AC3E}">
        <p14:creationId xmlns:p14="http://schemas.microsoft.com/office/powerpoint/2010/main" val="1314983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16FDC-1497-1E47-86CA-DE98F3070D66}"/>
              </a:ext>
            </a:extLst>
          </p:cNvPr>
          <p:cNvSpPr>
            <a:spLocks noGrp="1"/>
          </p:cNvSpPr>
          <p:nvPr>
            <p:ph type="title"/>
          </p:nvPr>
        </p:nvSpPr>
        <p:spPr/>
        <p:txBody>
          <a:bodyPr/>
          <a:lstStyle/>
          <a:p>
            <a:r>
              <a:rPr lang="en-US" dirty="0"/>
              <a:t>Re-basing our actions</a:t>
            </a:r>
          </a:p>
        </p:txBody>
      </p:sp>
      <p:sp>
        <p:nvSpPr>
          <p:cNvPr id="3" name="Content Placeholder 2">
            <a:extLst>
              <a:ext uri="{FF2B5EF4-FFF2-40B4-BE49-F238E27FC236}">
                <a16:creationId xmlns:a16="http://schemas.microsoft.com/office/drawing/2014/main" id="{D73E3F0D-65AC-0C43-904E-56C61E8AF3DB}"/>
              </a:ext>
            </a:extLst>
          </p:cNvPr>
          <p:cNvSpPr>
            <a:spLocks noGrp="1"/>
          </p:cNvSpPr>
          <p:nvPr>
            <p:ph idx="1"/>
          </p:nvPr>
        </p:nvSpPr>
        <p:spPr>
          <a:xfrm>
            <a:off x="677334" y="1846907"/>
            <a:ext cx="8596668" cy="4194455"/>
          </a:xfrm>
        </p:spPr>
        <p:txBody>
          <a:bodyPr/>
          <a:lstStyle/>
          <a:p>
            <a:r>
              <a:rPr lang="en-US" dirty="0"/>
              <a:t>Blindly continuing with ideas and conventions that incubated problems and crises is foolhardy, </a:t>
            </a:r>
            <a:r>
              <a:rPr lang="en-US" b="1" i="1" dirty="0"/>
              <a:t>and needlessly destructive of key capacities and wealth</a:t>
            </a:r>
          </a:p>
          <a:p>
            <a:r>
              <a:rPr lang="en-US" dirty="0"/>
              <a:t>The conceptual basis for prudent E5 actions for today’s problems is available in till-now little used literatures of economic and finance.  </a:t>
            </a:r>
          </a:p>
          <a:p>
            <a:r>
              <a:rPr lang="en-US" dirty="0"/>
              <a:t>Foundational problems require foundational changes.</a:t>
            </a:r>
          </a:p>
          <a:p>
            <a:r>
              <a:rPr lang="en-US" dirty="0"/>
              <a:t>Government bailouts, depositor bail ins, speculative bail ups and like transfer arrangements only spread problems. </a:t>
            </a:r>
          </a:p>
          <a:p>
            <a:r>
              <a:rPr lang="en-US" dirty="0"/>
              <a:t>Financial system responsibility and prudent investment prospects are central.</a:t>
            </a:r>
          </a:p>
          <a:p>
            <a:endParaRPr lang="en-US" dirty="0"/>
          </a:p>
          <a:p>
            <a:r>
              <a:rPr lang="en-US" i="1" dirty="0"/>
              <a:t>Relevant details must here be left to another place …</a:t>
            </a:r>
          </a:p>
        </p:txBody>
      </p:sp>
      <p:sp>
        <p:nvSpPr>
          <p:cNvPr id="4" name="TextBox 3">
            <a:extLst>
              <a:ext uri="{FF2B5EF4-FFF2-40B4-BE49-F238E27FC236}">
                <a16:creationId xmlns:a16="http://schemas.microsoft.com/office/drawing/2014/main" id="{B3604597-EACA-C442-8561-D7045DBD3B94}"/>
              </a:ext>
            </a:extLst>
          </p:cNvPr>
          <p:cNvSpPr txBox="1"/>
          <p:nvPr/>
        </p:nvSpPr>
        <p:spPr>
          <a:xfrm>
            <a:off x="434200" y="5758004"/>
            <a:ext cx="9082936" cy="400110"/>
          </a:xfrm>
          <a:prstGeom prst="rect">
            <a:avLst/>
          </a:prstGeom>
          <a:noFill/>
        </p:spPr>
        <p:txBody>
          <a:bodyPr wrap="none" rtlCol="0">
            <a:spAutoFit/>
          </a:bodyPr>
          <a:lstStyle/>
          <a:p>
            <a:r>
              <a:rPr lang="en-US" sz="2000" b="1" i="1" dirty="0">
                <a:solidFill>
                  <a:srgbClr val="FF40FF"/>
                </a:solidFill>
              </a:rPr>
              <a:t>Rebuilding viability and vitality require more than superficial tinkering  </a:t>
            </a:r>
          </a:p>
        </p:txBody>
      </p:sp>
    </p:spTree>
    <p:extLst>
      <p:ext uri="{BB962C8B-B14F-4D97-AF65-F5344CB8AC3E}">
        <p14:creationId xmlns:p14="http://schemas.microsoft.com/office/powerpoint/2010/main" val="2069384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E7D9E-686C-6441-A14A-140AD0F403E7}"/>
              </a:ext>
            </a:extLst>
          </p:cNvPr>
          <p:cNvSpPr>
            <a:spLocks noGrp="1"/>
          </p:cNvSpPr>
          <p:nvPr>
            <p:ph type="ctrTitle"/>
          </p:nvPr>
        </p:nvSpPr>
        <p:spPr>
          <a:xfrm rot="21420000">
            <a:off x="398405" y="1544451"/>
            <a:ext cx="10132541" cy="3019973"/>
          </a:xfrm>
        </p:spPr>
        <p:txBody>
          <a:bodyPr/>
          <a:lstStyle/>
          <a:p>
            <a:pPr algn="l"/>
            <a:r>
              <a:rPr lang="en-US" dirty="0">
                <a:solidFill>
                  <a:srgbClr val="C00000"/>
                </a:solidFill>
              </a:rPr>
              <a:t>Addressing imbalances</a:t>
            </a:r>
            <a:br>
              <a:rPr lang="en-US" dirty="0">
                <a:solidFill>
                  <a:srgbClr val="C00000"/>
                </a:solidFill>
              </a:rPr>
            </a:br>
            <a:r>
              <a:rPr lang="en-US" dirty="0">
                <a:solidFill>
                  <a:srgbClr val="0C1DE3"/>
                </a:solidFill>
              </a:rPr>
              <a:t>Mitigating crises</a:t>
            </a:r>
            <a:br>
              <a:rPr lang="en-US" dirty="0">
                <a:solidFill>
                  <a:srgbClr val="C00000"/>
                </a:solidFill>
              </a:rPr>
            </a:br>
            <a:r>
              <a:rPr lang="en-US" dirty="0"/>
              <a:t>Rebuilding Australian finances </a:t>
            </a:r>
            <a:br>
              <a:rPr lang="en-US" dirty="0"/>
            </a:br>
            <a:r>
              <a:rPr lang="en-US" sz="3600" dirty="0">
                <a:solidFill>
                  <a:srgbClr val="FF40FF"/>
                </a:solidFill>
              </a:rPr>
              <a:t>- and again prudently </a:t>
            </a:r>
            <a:r>
              <a:rPr lang="en-US" sz="3600" dirty="0" err="1">
                <a:solidFill>
                  <a:srgbClr val="FF40FF"/>
                </a:solidFill>
              </a:rPr>
              <a:t>realising</a:t>
            </a:r>
            <a:r>
              <a:rPr lang="en-US" sz="3600" dirty="0">
                <a:solidFill>
                  <a:srgbClr val="FF40FF"/>
                </a:solidFill>
              </a:rPr>
              <a:t> sound Aspirations </a:t>
            </a:r>
            <a:br>
              <a:rPr lang="en-US" sz="3200" dirty="0">
                <a:solidFill>
                  <a:srgbClr val="FF40FF"/>
                </a:solidFill>
              </a:rPr>
            </a:br>
            <a:endParaRPr lang="en-US" dirty="0">
              <a:solidFill>
                <a:srgbClr val="FF40FF"/>
              </a:solidFill>
            </a:endParaRPr>
          </a:p>
        </p:txBody>
      </p:sp>
      <p:sp>
        <p:nvSpPr>
          <p:cNvPr id="3" name="Subtitle 2">
            <a:extLst>
              <a:ext uri="{FF2B5EF4-FFF2-40B4-BE49-F238E27FC236}">
                <a16:creationId xmlns:a16="http://schemas.microsoft.com/office/drawing/2014/main" id="{FE480686-ECB5-554E-BF95-DD6B93146572}"/>
              </a:ext>
            </a:extLst>
          </p:cNvPr>
          <p:cNvSpPr>
            <a:spLocks noGrp="1"/>
          </p:cNvSpPr>
          <p:nvPr>
            <p:ph type="subTitle" idx="1"/>
          </p:nvPr>
        </p:nvSpPr>
        <p:spPr>
          <a:xfrm rot="21420000">
            <a:off x="-349704" y="5073283"/>
            <a:ext cx="9436835" cy="1696608"/>
          </a:xfrm>
        </p:spPr>
        <p:txBody>
          <a:bodyPr>
            <a:normAutofit/>
          </a:bodyPr>
          <a:lstStyle/>
          <a:p>
            <a:r>
              <a:rPr lang="en-US" sz="3200" b="1" dirty="0">
                <a:solidFill>
                  <a:schemeClr val="tx1"/>
                </a:solidFill>
              </a:rPr>
              <a:t>AGENDA</a:t>
            </a:r>
            <a:r>
              <a:rPr lang="en-US" b="1" dirty="0"/>
              <a:t>            </a:t>
            </a:r>
            <a:endParaRPr lang="en-US" dirty="0"/>
          </a:p>
          <a:p>
            <a:r>
              <a:rPr lang="en-US" sz="2000" dirty="0"/>
              <a:t>A stimulus... ponder, talk, argue, research, agree and act </a:t>
            </a:r>
          </a:p>
        </p:txBody>
      </p:sp>
    </p:spTree>
    <p:extLst>
      <p:ext uri="{BB962C8B-B14F-4D97-AF65-F5344CB8AC3E}">
        <p14:creationId xmlns:p14="http://schemas.microsoft.com/office/powerpoint/2010/main" val="319684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4D254E-A437-414E-9A67-3A02E161BFEA}"/>
              </a:ext>
            </a:extLst>
          </p:cNvPr>
          <p:cNvSpPr>
            <a:spLocks noGrp="1"/>
          </p:cNvSpPr>
          <p:nvPr>
            <p:ph type="title"/>
          </p:nvPr>
        </p:nvSpPr>
        <p:spPr/>
        <p:txBody>
          <a:bodyPr/>
          <a:lstStyle/>
          <a:p>
            <a:r>
              <a:rPr lang="en-US" b="1" dirty="0"/>
              <a:t>Issues</a:t>
            </a:r>
            <a:r>
              <a:rPr lang="en-US" dirty="0"/>
              <a:t>, and </a:t>
            </a:r>
            <a:r>
              <a:rPr lang="en-US" b="1" dirty="0"/>
              <a:t>Impacts</a:t>
            </a:r>
            <a:r>
              <a:rPr lang="en-US" dirty="0"/>
              <a:t> on Parties to the Financial Relationship under Stress</a:t>
            </a:r>
          </a:p>
        </p:txBody>
      </p:sp>
      <p:sp>
        <p:nvSpPr>
          <p:cNvPr id="6" name="Text Placeholder 5">
            <a:extLst>
              <a:ext uri="{FF2B5EF4-FFF2-40B4-BE49-F238E27FC236}">
                <a16:creationId xmlns:a16="http://schemas.microsoft.com/office/drawing/2014/main" id="{DA343AD7-4CC1-A94C-83BD-5305C444149F}"/>
              </a:ext>
            </a:extLst>
          </p:cNvPr>
          <p:cNvSpPr>
            <a:spLocks noGrp="1"/>
          </p:cNvSpPr>
          <p:nvPr>
            <p:ph type="body" idx="1"/>
          </p:nvPr>
        </p:nvSpPr>
        <p:spPr/>
        <p:txBody>
          <a:bodyPr/>
          <a:lstStyle/>
          <a:p>
            <a:r>
              <a:rPr lang="en-US" dirty="0"/>
              <a:t>Damaging</a:t>
            </a:r>
          </a:p>
        </p:txBody>
      </p:sp>
      <p:sp>
        <p:nvSpPr>
          <p:cNvPr id="7" name="Content Placeholder 6">
            <a:extLst>
              <a:ext uri="{FF2B5EF4-FFF2-40B4-BE49-F238E27FC236}">
                <a16:creationId xmlns:a16="http://schemas.microsoft.com/office/drawing/2014/main" id="{27A01599-DF15-F745-A999-45DB58362EC1}"/>
              </a:ext>
            </a:extLst>
          </p:cNvPr>
          <p:cNvSpPr>
            <a:spLocks noGrp="1"/>
          </p:cNvSpPr>
          <p:nvPr>
            <p:ph sz="half" idx="2"/>
          </p:nvPr>
        </p:nvSpPr>
        <p:spPr>
          <a:xfrm>
            <a:off x="172995" y="2737245"/>
            <a:ext cx="4688373" cy="3304117"/>
          </a:xfrm>
        </p:spPr>
        <p:txBody>
          <a:bodyPr>
            <a:normAutofit fontScale="92500" lnSpcReduction="10000"/>
          </a:bodyPr>
          <a:lstStyle/>
          <a:p>
            <a:r>
              <a:rPr lang="en-US" dirty="0"/>
              <a:t>Denial</a:t>
            </a:r>
          </a:p>
          <a:p>
            <a:r>
              <a:rPr lang="en-US" dirty="0"/>
              <a:t>Overlooking key contributing factors</a:t>
            </a:r>
          </a:p>
          <a:p>
            <a:r>
              <a:rPr lang="en-US" dirty="0"/>
              <a:t>“All your fault” attributions for failures</a:t>
            </a:r>
          </a:p>
          <a:p>
            <a:r>
              <a:rPr lang="en-US" dirty="0"/>
              <a:t>Secrecy</a:t>
            </a:r>
          </a:p>
          <a:p>
            <a:r>
              <a:rPr lang="en-US" dirty="0"/>
              <a:t>‘Letter of the law’ contract dealings</a:t>
            </a:r>
          </a:p>
          <a:p>
            <a:r>
              <a:rPr lang="en-US" dirty="0"/>
              <a:t>Entitlement of Banker “rights”</a:t>
            </a:r>
          </a:p>
          <a:p>
            <a:r>
              <a:rPr lang="en-US" dirty="0"/>
              <a:t>A private interest dominates</a:t>
            </a:r>
          </a:p>
          <a:p>
            <a:r>
              <a:rPr lang="en-US" dirty="0"/>
              <a:t>Asymmetries unchallenged</a:t>
            </a:r>
          </a:p>
          <a:p>
            <a:r>
              <a:rPr lang="en-US" dirty="0"/>
              <a:t>And more….</a:t>
            </a:r>
          </a:p>
          <a:p>
            <a:endParaRPr lang="en-US" dirty="0"/>
          </a:p>
        </p:txBody>
      </p:sp>
      <p:sp>
        <p:nvSpPr>
          <p:cNvPr id="8" name="Text Placeholder 7">
            <a:extLst>
              <a:ext uri="{FF2B5EF4-FFF2-40B4-BE49-F238E27FC236}">
                <a16:creationId xmlns:a16="http://schemas.microsoft.com/office/drawing/2014/main" id="{404EA4B9-ECF4-2541-94CB-0D07570FC19F}"/>
              </a:ext>
            </a:extLst>
          </p:cNvPr>
          <p:cNvSpPr>
            <a:spLocks noGrp="1"/>
          </p:cNvSpPr>
          <p:nvPr>
            <p:ph type="body" sz="quarter" idx="3"/>
          </p:nvPr>
        </p:nvSpPr>
        <p:spPr/>
        <p:txBody>
          <a:bodyPr/>
          <a:lstStyle/>
          <a:p>
            <a:r>
              <a:rPr lang="en-US" dirty="0"/>
              <a:t>Restorative</a:t>
            </a:r>
          </a:p>
        </p:txBody>
      </p:sp>
      <p:sp>
        <p:nvSpPr>
          <p:cNvPr id="9" name="Content Placeholder 8">
            <a:extLst>
              <a:ext uri="{FF2B5EF4-FFF2-40B4-BE49-F238E27FC236}">
                <a16:creationId xmlns:a16="http://schemas.microsoft.com/office/drawing/2014/main" id="{42BB0219-3C4A-9F4F-A004-E2FEB8EDF69F}"/>
              </a:ext>
            </a:extLst>
          </p:cNvPr>
          <p:cNvSpPr>
            <a:spLocks noGrp="1"/>
          </p:cNvSpPr>
          <p:nvPr>
            <p:ph sz="quarter" idx="4"/>
          </p:nvPr>
        </p:nvSpPr>
        <p:spPr>
          <a:xfrm>
            <a:off x="5088383" y="2737245"/>
            <a:ext cx="5451931" cy="3304117"/>
          </a:xfrm>
        </p:spPr>
        <p:txBody>
          <a:bodyPr>
            <a:normAutofit fontScale="92500" lnSpcReduction="10000"/>
          </a:bodyPr>
          <a:lstStyle/>
          <a:p>
            <a:r>
              <a:rPr lang="en-US" dirty="0"/>
              <a:t>Honesty</a:t>
            </a:r>
          </a:p>
          <a:p>
            <a:r>
              <a:rPr lang="en-US" dirty="0"/>
              <a:t>Recognition of factors beyond control of parties </a:t>
            </a:r>
          </a:p>
          <a:p>
            <a:r>
              <a:rPr lang="en-US" dirty="0"/>
              <a:t>Shared responsibilities for rectifications</a:t>
            </a:r>
          </a:p>
          <a:p>
            <a:r>
              <a:rPr lang="en-US" dirty="0"/>
              <a:t>Transparency</a:t>
            </a:r>
          </a:p>
          <a:p>
            <a:r>
              <a:rPr lang="en-US" dirty="0"/>
              <a:t>‘Spirit of justice’ contract resetting</a:t>
            </a:r>
          </a:p>
          <a:p>
            <a:r>
              <a:rPr lang="en-US" dirty="0"/>
              <a:t>Due Recognition of all party interests</a:t>
            </a:r>
          </a:p>
          <a:p>
            <a:r>
              <a:rPr lang="en-US" dirty="0"/>
              <a:t>Public interest accommodated</a:t>
            </a:r>
          </a:p>
          <a:p>
            <a:r>
              <a:rPr lang="en-US" dirty="0"/>
              <a:t>Power and other imbalances </a:t>
            </a:r>
            <a:r>
              <a:rPr lang="en-US" dirty="0" err="1"/>
              <a:t>recognised</a:t>
            </a:r>
            <a:endParaRPr lang="en-US" dirty="0"/>
          </a:p>
          <a:p>
            <a:r>
              <a:rPr lang="en-US" dirty="0"/>
              <a:t>And others…</a:t>
            </a:r>
          </a:p>
          <a:p>
            <a:endParaRPr lang="en-US" dirty="0"/>
          </a:p>
        </p:txBody>
      </p:sp>
      <p:sp>
        <p:nvSpPr>
          <p:cNvPr id="2" name="TextBox 1">
            <a:extLst>
              <a:ext uri="{FF2B5EF4-FFF2-40B4-BE49-F238E27FC236}">
                <a16:creationId xmlns:a16="http://schemas.microsoft.com/office/drawing/2014/main" id="{FD2B1973-3C90-CC4F-9DCB-FB126A1D07B6}"/>
              </a:ext>
            </a:extLst>
          </p:cNvPr>
          <p:cNvSpPr txBox="1"/>
          <p:nvPr/>
        </p:nvSpPr>
        <p:spPr>
          <a:xfrm>
            <a:off x="413462" y="5903893"/>
            <a:ext cx="8923661" cy="954107"/>
          </a:xfrm>
          <a:prstGeom prst="rect">
            <a:avLst/>
          </a:prstGeom>
          <a:noFill/>
        </p:spPr>
        <p:txBody>
          <a:bodyPr wrap="none" rtlCol="0">
            <a:spAutoFit/>
          </a:bodyPr>
          <a:lstStyle/>
          <a:p>
            <a:r>
              <a:rPr lang="en-US" sz="2800" dirty="0">
                <a:solidFill>
                  <a:srgbClr val="FF40FF"/>
                </a:solidFill>
              </a:rPr>
              <a:t>Need</a:t>
            </a:r>
          </a:p>
          <a:p>
            <a:r>
              <a:rPr lang="en-US" sz="2800" b="1" i="1" dirty="0">
                <a:solidFill>
                  <a:srgbClr val="FF40FF"/>
                </a:solidFill>
              </a:rPr>
              <a:t>E5 actions </a:t>
            </a:r>
            <a:r>
              <a:rPr lang="en-US" sz="2800" i="1" dirty="0">
                <a:solidFill>
                  <a:srgbClr val="FF40FF"/>
                </a:solidFill>
              </a:rPr>
              <a:t>“that help us ‘deal well’ with each other”</a:t>
            </a:r>
          </a:p>
        </p:txBody>
      </p:sp>
    </p:spTree>
    <p:extLst>
      <p:ext uri="{BB962C8B-B14F-4D97-AF65-F5344CB8AC3E}">
        <p14:creationId xmlns:p14="http://schemas.microsoft.com/office/powerpoint/2010/main" val="1269471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3C179-48EA-844E-9E67-249C9B48294B}"/>
              </a:ext>
            </a:extLst>
          </p:cNvPr>
          <p:cNvSpPr>
            <a:spLocks noGrp="1"/>
          </p:cNvSpPr>
          <p:nvPr>
            <p:ph type="title"/>
          </p:nvPr>
        </p:nvSpPr>
        <p:spPr>
          <a:xfrm>
            <a:off x="677334" y="622570"/>
            <a:ext cx="8596668" cy="1307830"/>
          </a:xfrm>
        </p:spPr>
        <p:txBody>
          <a:bodyPr>
            <a:normAutofit fontScale="90000"/>
          </a:bodyPr>
          <a:lstStyle/>
          <a:p>
            <a:r>
              <a:rPr lang="en-US" dirty="0">
                <a:solidFill>
                  <a:schemeClr val="tx1">
                    <a:lumMod val="85000"/>
                    <a:lumOff val="15000"/>
                  </a:schemeClr>
                </a:solidFill>
              </a:rPr>
              <a:t>Underlying Issues of allocations and effects </a:t>
            </a:r>
            <a:r>
              <a:rPr lang="en-US" i="1" dirty="0">
                <a:solidFill>
                  <a:schemeClr val="tx1">
                    <a:lumMod val="85000"/>
                    <a:lumOff val="15000"/>
                  </a:schemeClr>
                </a:solidFill>
              </a:rPr>
              <a:t>– and how these are, and might be, managed?</a:t>
            </a:r>
          </a:p>
        </p:txBody>
      </p:sp>
      <p:sp>
        <p:nvSpPr>
          <p:cNvPr id="4" name="Text Placeholder 3">
            <a:extLst>
              <a:ext uri="{FF2B5EF4-FFF2-40B4-BE49-F238E27FC236}">
                <a16:creationId xmlns:a16="http://schemas.microsoft.com/office/drawing/2014/main" id="{34A8FF0D-5D09-5B47-BA7F-49808D1E51E9}"/>
              </a:ext>
            </a:extLst>
          </p:cNvPr>
          <p:cNvSpPr>
            <a:spLocks noGrp="1"/>
          </p:cNvSpPr>
          <p:nvPr>
            <p:ph type="body" idx="1"/>
          </p:nvPr>
        </p:nvSpPr>
        <p:spPr/>
        <p:txBody>
          <a:bodyPr/>
          <a:lstStyle/>
          <a:p>
            <a:r>
              <a:rPr lang="en-US" dirty="0"/>
              <a:t>Siting Situations</a:t>
            </a:r>
          </a:p>
        </p:txBody>
      </p:sp>
      <p:sp>
        <p:nvSpPr>
          <p:cNvPr id="3" name="Content Placeholder 2">
            <a:extLst>
              <a:ext uri="{FF2B5EF4-FFF2-40B4-BE49-F238E27FC236}">
                <a16:creationId xmlns:a16="http://schemas.microsoft.com/office/drawing/2014/main" id="{B78AD50B-0719-224C-99C3-991B5806F1B9}"/>
              </a:ext>
            </a:extLst>
          </p:cNvPr>
          <p:cNvSpPr>
            <a:spLocks noGrp="1"/>
          </p:cNvSpPr>
          <p:nvPr>
            <p:ph sz="half" idx="2"/>
          </p:nvPr>
        </p:nvSpPr>
        <p:spPr/>
        <p:txBody>
          <a:bodyPr/>
          <a:lstStyle/>
          <a:p>
            <a:r>
              <a:rPr lang="en-US" dirty="0"/>
              <a:t>Economy</a:t>
            </a:r>
          </a:p>
          <a:p>
            <a:pPr lvl="1"/>
            <a:r>
              <a:rPr lang="en-US" dirty="0"/>
              <a:t>Incomes and Expenditures</a:t>
            </a:r>
          </a:p>
          <a:p>
            <a:r>
              <a:rPr lang="en-US" dirty="0"/>
              <a:t>Finances </a:t>
            </a:r>
          </a:p>
          <a:p>
            <a:pPr lvl="1"/>
            <a:r>
              <a:rPr lang="en-US" dirty="0"/>
              <a:t>Savings and Debts</a:t>
            </a:r>
          </a:p>
          <a:p>
            <a:r>
              <a:rPr lang="en-US" dirty="0"/>
              <a:t>People</a:t>
            </a:r>
            <a:endParaRPr lang="en-US" baseline="30000" dirty="0"/>
          </a:p>
          <a:p>
            <a:pPr lvl="1"/>
            <a:r>
              <a:rPr lang="en-US" dirty="0"/>
              <a:t>Contributions and Drawings</a:t>
            </a:r>
          </a:p>
          <a:p>
            <a:pPr lvl="1"/>
            <a:endParaRPr lang="en-US" dirty="0"/>
          </a:p>
        </p:txBody>
      </p:sp>
      <p:sp>
        <p:nvSpPr>
          <p:cNvPr id="5" name="Text Placeholder 4">
            <a:extLst>
              <a:ext uri="{FF2B5EF4-FFF2-40B4-BE49-F238E27FC236}">
                <a16:creationId xmlns:a16="http://schemas.microsoft.com/office/drawing/2014/main" id="{1AA223AE-9420-0B48-827A-32AF26F53E07}"/>
              </a:ext>
            </a:extLst>
          </p:cNvPr>
          <p:cNvSpPr>
            <a:spLocks noGrp="1"/>
          </p:cNvSpPr>
          <p:nvPr>
            <p:ph type="body" sz="quarter" idx="3"/>
          </p:nvPr>
        </p:nvSpPr>
        <p:spPr/>
        <p:txBody>
          <a:bodyPr/>
          <a:lstStyle/>
          <a:p>
            <a:r>
              <a:rPr lang="en-US" dirty="0"/>
              <a:t>Underpinning dynamic</a:t>
            </a:r>
          </a:p>
        </p:txBody>
      </p:sp>
      <p:sp>
        <p:nvSpPr>
          <p:cNvPr id="6" name="Content Placeholder 5">
            <a:extLst>
              <a:ext uri="{FF2B5EF4-FFF2-40B4-BE49-F238E27FC236}">
                <a16:creationId xmlns:a16="http://schemas.microsoft.com/office/drawing/2014/main" id="{202CD36D-C1FB-1349-B532-219F1ADB2B2D}"/>
              </a:ext>
            </a:extLst>
          </p:cNvPr>
          <p:cNvSpPr>
            <a:spLocks noGrp="1"/>
          </p:cNvSpPr>
          <p:nvPr>
            <p:ph sz="quarter" idx="4"/>
          </p:nvPr>
        </p:nvSpPr>
        <p:spPr>
          <a:xfrm>
            <a:off x="5088384" y="2737245"/>
            <a:ext cx="4412632" cy="3304117"/>
          </a:xfrm>
        </p:spPr>
        <p:txBody>
          <a:bodyPr/>
          <a:lstStyle/>
          <a:p>
            <a:r>
              <a:rPr lang="en-US" baseline="30000" dirty="0"/>
              <a:t>as/after engaging </a:t>
            </a:r>
            <a:r>
              <a:rPr lang="en-US" baseline="30000" dirty="0" err="1"/>
              <a:t>eg</a:t>
            </a:r>
            <a:r>
              <a:rPr lang="en-US" baseline="30000" dirty="0"/>
              <a:t> physically active</a:t>
            </a:r>
            <a:endParaRPr lang="en-US" dirty="0"/>
          </a:p>
          <a:p>
            <a:pPr lvl="1"/>
            <a:r>
              <a:rPr lang="en-US" dirty="0"/>
              <a:t>Employment of Factors</a:t>
            </a:r>
          </a:p>
          <a:p>
            <a:r>
              <a:rPr lang="en-US" baseline="30000" dirty="0"/>
              <a:t>as accounted </a:t>
            </a:r>
            <a:r>
              <a:rPr lang="en-US" baseline="30000" dirty="0" err="1"/>
              <a:t>eg</a:t>
            </a:r>
            <a:r>
              <a:rPr lang="en-US" baseline="30000" dirty="0"/>
              <a:t> in balance sheets</a:t>
            </a:r>
            <a:endParaRPr lang="en-US" dirty="0"/>
          </a:p>
          <a:p>
            <a:pPr lvl="1"/>
            <a:r>
              <a:rPr lang="en-US" dirty="0"/>
              <a:t>Returns and Costs </a:t>
            </a:r>
            <a:r>
              <a:rPr lang="en-US" baseline="30000" dirty="0" err="1"/>
              <a:t>incl</a:t>
            </a:r>
            <a:r>
              <a:rPr lang="en-US" baseline="30000" dirty="0"/>
              <a:t> servicing Debt overhang</a:t>
            </a:r>
          </a:p>
          <a:p>
            <a:r>
              <a:rPr lang="en-US" baseline="30000" dirty="0"/>
              <a:t>as grouped </a:t>
            </a:r>
            <a:r>
              <a:rPr lang="en-US" baseline="30000" dirty="0" err="1"/>
              <a:t>eg</a:t>
            </a:r>
            <a:r>
              <a:rPr lang="en-US" baseline="30000" dirty="0"/>
              <a:t> in families and communities</a:t>
            </a:r>
            <a:endParaRPr lang="en-US" dirty="0"/>
          </a:p>
          <a:p>
            <a:pPr lvl="1"/>
            <a:r>
              <a:rPr lang="en-US" dirty="0"/>
              <a:t>Needs as met by formal (</a:t>
            </a:r>
            <a:r>
              <a:rPr lang="en-US" dirty="0" err="1"/>
              <a:t>eg</a:t>
            </a:r>
            <a:r>
              <a:rPr lang="en-US" dirty="0"/>
              <a:t> “paid”) and informal means</a:t>
            </a:r>
          </a:p>
          <a:p>
            <a:endParaRPr lang="en-US" dirty="0"/>
          </a:p>
        </p:txBody>
      </p:sp>
      <p:sp>
        <p:nvSpPr>
          <p:cNvPr id="8" name="TextBox 7">
            <a:extLst>
              <a:ext uri="{FF2B5EF4-FFF2-40B4-BE49-F238E27FC236}">
                <a16:creationId xmlns:a16="http://schemas.microsoft.com/office/drawing/2014/main" id="{2A1D59D4-98DA-284B-B1E7-8056F6A2A162}"/>
              </a:ext>
            </a:extLst>
          </p:cNvPr>
          <p:cNvSpPr txBox="1"/>
          <p:nvPr/>
        </p:nvSpPr>
        <p:spPr>
          <a:xfrm>
            <a:off x="544750" y="5625863"/>
            <a:ext cx="8255218" cy="1200329"/>
          </a:xfrm>
          <a:prstGeom prst="rect">
            <a:avLst/>
          </a:prstGeom>
          <a:noFill/>
        </p:spPr>
        <p:txBody>
          <a:bodyPr wrap="square" rtlCol="0">
            <a:spAutoFit/>
          </a:bodyPr>
          <a:lstStyle/>
          <a:p>
            <a:r>
              <a:rPr lang="en-US" sz="2400" b="1" dirty="0"/>
              <a:t>Some such schema is one starting point for policy </a:t>
            </a:r>
            <a:r>
              <a:rPr lang="en-US" sz="2400" b="1" dirty="0">
                <a:solidFill>
                  <a:srgbClr val="FFC000"/>
                </a:solidFill>
              </a:rPr>
              <a:t>evaluation</a:t>
            </a:r>
            <a:r>
              <a:rPr lang="en-US" sz="2400" b="1" dirty="0"/>
              <a:t> and</a:t>
            </a:r>
            <a:r>
              <a:rPr lang="en-US" sz="2400" b="1" dirty="0">
                <a:solidFill>
                  <a:srgbClr val="FFFF00"/>
                </a:solidFill>
              </a:rPr>
              <a:t> </a:t>
            </a:r>
            <a:r>
              <a:rPr lang="en-US" sz="2400" b="1" dirty="0">
                <a:solidFill>
                  <a:srgbClr val="FF40FF"/>
                </a:solidFill>
              </a:rPr>
              <a:t>renewal</a:t>
            </a:r>
            <a:r>
              <a:rPr lang="en-US" sz="2400" b="1" dirty="0">
                <a:solidFill>
                  <a:srgbClr val="FFFF00"/>
                </a:solidFill>
              </a:rPr>
              <a:t> </a:t>
            </a:r>
            <a:r>
              <a:rPr lang="en-US" sz="2400" b="1" dirty="0">
                <a:solidFill>
                  <a:srgbClr val="0C1DE3"/>
                </a:solidFill>
              </a:rPr>
              <a:t>- </a:t>
            </a:r>
            <a:r>
              <a:rPr lang="en-US" sz="2400" b="1" i="1" dirty="0">
                <a:solidFill>
                  <a:srgbClr val="0C1DE3"/>
                </a:solidFill>
              </a:rPr>
              <a:t>after we first determine policy </a:t>
            </a:r>
            <a:r>
              <a:rPr lang="en-US" sz="2400" b="1" i="1" dirty="0">
                <a:solidFill>
                  <a:srgbClr val="FF0000"/>
                </a:solidFill>
              </a:rPr>
              <a:t>objectives </a:t>
            </a:r>
            <a:r>
              <a:rPr lang="en-US" sz="2400" b="1" i="1" dirty="0"/>
              <a:t>which brings us to banking </a:t>
            </a:r>
            <a:r>
              <a:rPr lang="en-US" sz="2400" b="1" i="1" u="sng" dirty="0">
                <a:solidFill>
                  <a:srgbClr val="008F00"/>
                </a:solidFill>
              </a:rPr>
              <a:t>reform</a:t>
            </a:r>
          </a:p>
        </p:txBody>
      </p:sp>
    </p:spTree>
    <p:extLst>
      <p:ext uri="{BB962C8B-B14F-4D97-AF65-F5344CB8AC3E}">
        <p14:creationId xmlns:p14="http://schemas.microsoft.com/office/powerpoint/2010/main" val="4217391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80400-2576-8E4A-9C2C-4F1812B751D9}"/>
              </a:ext>
            </a:extLst>
          </p:cNvPr>
          <p:cNvSpPr>
            <a:spLocks noGrp="1"/>
          </p:cNvSpPr>
          <p:nvPr>
            <p:ph type="title"/>
          </p:nvPr>
        </p:nvSpPr>
        <p:spPr/>
        <p:txBody>
          <a:bodyPr/>
          <a:lstStyle/>
          <a:p>
            <a:r>
              <a:rPr lang="en-US" i="1" dirty="0"/>
              <a:t>Some</a:t>
            </a:r>
            <a:r>
              <a:rPr lang="en-US" dirty="0"/>
              <a:t> Areas for Action</a:t>
            </a:r>
          </a:p>
        </p:txBody>
      </p:sp>
      <p:sp>
        <p:nvSpPr>
          <p:cNvPr id="3" name="Text Placeholder 2">
            <a:extLst>
              <a:ext uri="{FF2B5EF4-FFF2-40B4-BE49-F238E27FC236}">
                <a16:creationId xmlns:a16="http://schemas.microsoft.com/office/drawing/2014/main" id="{5C76ED43-ED8A-A741-8715-35DD6DCFD055}"/>
              </a:ext>
            </a:extLst>
          </p:cNvPr>
          <p:cNvSpPr>
            <a:spLocks noGrp="1"/>
          </p:cNvSpPr>
          <p:nvPr>
            <p:ph type="body" idx="1"/>
          </p:nvPr>
        </p:nvSpPr>
        <p:spPr>
          <a:xfrm>
            <a:off x="543208" y="1951064"/>
            <a:ext cx="4318160" cy="576262"/>
          </a:xfrm>
        </p:spPr>
        <p:txBody>
          <a:bodyPr/>
          <a:lstStyle/>
          <a:p>
            <a:r>
              <a:rPr lang="en-US" dirty="0"/>
              <a:t>Area</a:t>
            </a:r>
          </a:p>
        </p:txBody>
      </p:sp>
      <p:sp>
        <p:nvSpPr>
          <p:cNvPr id="4" name="Content Placeholder 3">
            <a:extLst>
              <a:ext uri="{FF2B5EF4-FFF2-40B4-BE49-F238E27FC236}">
                <a16:creationId xmlns:a16="http://schemas.microsoft.com/office/drawing/2014/main" id="{2AA9F935-6D6A-5A45-92D9-65737D4508F9}"/>
              </a:ext>
            </a:extLst>
          </p:cNvPr>
          <p:cNvSpPr>
            <a:spLocks noGrp="1"/>
          </p:cNvSpPr>
          <p:nvPr>
            <p:ph sz="half" idx="2"/>
          </p:nvPr>
        </p:nvSpPr>
        <p:spPr>
          <a:xfrm>
            <a:off x="543208" y="2615876"/>
            <a:ext cx="3168714" cy="3971373"/>
          </a:xfrm>
        </p:spPr>
        <p:txBody>
          <a:bodyPr>
            <a:normAutofit fontScale="92500" lnSpcReduction="20000"/>
          </a:bodyPr>
          <a:lstStyle/>
          <a:p>
            <a:r>
              <a:rPr lang="en-US" dirty="0"/>
              <a:t>Government debt</a:t>
            </a:r>
          </a:p>
          <a:p>
            <a:r>
              <a:rPr lang="en-US" dirty="0"/>
              <a:t>Rural income</a:t>
            </a:r>
          </a:p>
          <a:p>
            <a:r>
              <a:rPr lang="en-US" dirty="0"/>
              <a:t>Mortgage debt stress (rural or urban)</a:t>
            </a:r>
          </a:p>
          <a:p>
            <a:endParaRPr lang="en-US" dirty="0"/>
          </a:p>
          <a:p>
            <a:r>
              <a:rPr lang="en-US" dirty="0"/>
              <a:t>Property investment</a:t>
            </a:r>
          </a:p>
          <a:p>
            <a:r>
              <a:rPr lang="en-US" dirty="0"/>
              <a:t>Societal base investment</a:t>
            </a:r>
          </a:p>
          <a:p>
            <a:r>
              <a:rPr lang="en-US" dirty="0"/>
              <a:t>Specialist investment</a:t>
            </a:r>
          </a:p>
          <a:p>
            <a:r>
              <a:rPr lang="en-US" dirty="0"/>
              <a:t>Banking system</a:t>
            </a:r>
          </a:p>
          <a:p>
            <a:r>
              <a:rPr lang="en-US" dirty="0"/>
              <a:t>Bank management</a:t>
            </a:r>
          </a:p>
          <a:p>
            <a:r>
              <a:rPr lang="en-US" dirty="0"/>
              <a:t>Unfit-for-purpose finance</a:t>
            </a:r>
          </a:p>
          <a:p>
            <a:r>
              <a:rPr lang="en-US" dirty="0"/>
              <a:t>and …</a:t>
            </a:r>
          </a:p>
          <a:p>
            <a:endParaRPr lang="en-US" dirty="0"/>
          </a:p>
          <a:p>
            <a:endParaRPr lang="en-US" dirty="0"/>
          </a:p>
          <a:p>
            <a:endParaRPr lang="en-US" dirty="0"/>
          </a:p>
        </p:txBody>
      </p:sp>
      <p:sp>
        <p:nvSpPr>
          <p:cNvPr id="5" name="Text Placeholder 4">
            <a:extLst>
              <a:ext uri="{FF2B5EF4-FFF2-40B4-BE49-F238E27FC236}">
                <a16:creationId xmlns:a16="http://schemas.microsoft.com/office/drawing/2014/main" id="{5B126CBF-4229-4043-971C-8804A5033948}"/>
              </a:ext>
            </a:extLst>
          </p:cNvPr>
          <p:cNvSpPr>
            <a:spLocks noGrp="1"/>
          </p:cNvSpPr>
          <p:nvPr>
            <p:ph type="body" sz="quarter" idx="3"/>
          </p:nvPr>
        </p:nvSpPr>
        <p:spPr>
          <a:xfrm>
            <a:off x="3914344" y="1956439"/>
            <a:ext cx="4185618" cy="576262"/>
          </a:xfrm>
        </p:spPr>
        <p:txBody>
          <a:bodyPr/>
          <a:lstStyle/>
          <a:p>
            <a:r>
              <a:rPr lang="en-US" dirty="0"/>
              <a:t>Need, and an option</a:t>
            </a:r>
          </a:p>
        </p:txBody>
      </p:sp>
      <p:sp>
        <p:nvSpPr>
          <p:cNvPr id="6" name="Content Placeholder 5">
            <a:extLst>
              <a:ext uri="{FF2B5EF4-FFF2-40B4-BE49-F238E27FC236}">
                <a16:creationId xmlns:a16="http://schemas.microsoft.com/office/drawing/2014/main" id="{D0619688-C181-2D41-881B-4DF09FCD1E18}"/>
              </a:ext>
            </a:extLst>
          </p:cNvPr>
          <p:cNvSpPr>
            <a:spLocks noGrp="1"/>
          </p:cNvSpPr>
          <p:nvPr>
            <p:ph sz="quarter" idx="4"/>
          </p:nvPr>
        </p:nvSpPr>
        <p:spPr>
          <a:xfrm>
            <a:off x="3914344" y="2615876"/>
            <a:ext cx="6651049" cy="4020313"/>
          </a:xfrm>
        </p:spPr>
        <p:txBody>
          <a:bodyPr>
            <a:normAutofit fontScale="92500" lnSpcReduction="20000"/>
          </a:bodyPr>
          <a:lstStyle/>
          <a:p>
            <a:r>
              <a:rPr lang="en-US" dirty="0"/>
              <a:t>reduce interest rate and broaden base </a:t>
            </a:r>
            <a:r>
              <a:rPr lang="en-US" i="1" dirty="0"/>
              <a:t>via</a:t>
            </a:r>
            <a:r>
              <a:rPr lang="en-US" dirty="0"/>
              <a:t> </a:t>
            </a:r>
            <a:r>
              <a:rPr lang="en-US" dirty="0">
                <a:hlinkClick r:id="rId2"/>
              </a:rPr>
              <a:t>direct issue eg Qld </a:t>
            </a:r>
            <a:endParaRPr lang="en-US" dirty="0"/>
          </a:p>
          <a:p>
            <a:r>
              <a:rPr lang="en-US" dirty="0" err="1"/>
              <a:t>stabilise</a:t>
            </a:r>
            <a:r>
              <a:rPr lang="en-US" dirty="0"/>
              <a:t> base income </a:t>
            </a:r>
            <a:r>
              <a:rPr lang="en-US" i="1" dirty="0"/>
              <a:t>via</a:t>
            </a:r>
            <a:r>
              <a:rPr lang="en-US" dirty="0"/>
              <a:t> environmental stewardship initiative</a:t>
            </a:r>
          </a:p>
          <a:p>
            <a:r>
              <a:rPr lang="en-US" dirty="0"/>
              <a:t>1 avoid fire sales and destructive disorderly workout </a:t>
            </a:r>
            <a:r>
              <a:rPr lang="en-US" i="1" dirty="0"/>
              <a:t>via </a:t>
            </a:r>
            <a:r>
              <a:rPr lang="en-US" dirty="0"/>
              <a:t>reconstruction (modest to major)</a:t>
            </a:r>
          </a:p>
          <a:p>
            <a:r>
              <a:rPr lang="en-US" dirty="0"/>
              <a:t>2 central bank revolving facility expediting process</a:t>
            </a:r>
          </a:p>
          <a:p>
            <a:r>
              <a:rPr lang="en-US" dirty="0"/>
              <a:t>viable key ratios </a:t>
            </a:r>
            <a:r>
              <a:rPr lang="en-US" i="1" dirty="0"/>
              <a:t>via </a:t>
            </a:r>
            <a:r>
              <a:rPr lang="en-US" dirty="0"/>
              <a:t>facilitative market management</a:t>
            </a:r>
          </a:p>
          <a:p>
            <a:r>
              <a:rPr lang="en-US" dirty="0"/>
              <a:t>Public development bank</a:t>
            </a:r>
          </a:p>
          <a:p>
            <a:r>
              <a:rPr lang="en-US" dirty="0"/>
              <a:t>Industry development bank</a:t>
            </a:r>
          </a:p>
          <a:p>
            <a:r>
              <a:rPr lang="en-US" dirty="0"/>
              <a:t>Destress balance sheets </a:t>
            </a:r>
            <a:r>
              <a:rPr lang="en-US" i="1" dirty="0"/>
              <a:t>via p</a:t>
            </a:r>
            <a:r>
              <a:rPr lang="en-US" dirty="0"/>
              <a:t>rudent rebasing  </a:t>
            </a:r>
          </a:p>
          <a:p>
            <a:r>
              <a:rPr lang="en-US" dirty="0"/>
              <a:t>E5 relationship capability </a:t>
            </a:r>
            <a:r>
              <a:rPr lang="en-US" i="1" dirty="0"/>
              <a:t>via </a:t>
            </a:r>
            <a:r>
              <a:rPr lang="en-US" dirty="0"/>
              <a:t>subsidiarity and transparency</a:t>
            </a:r>
          </a:p>
          <a:p>
            <a:r>
              <a:rPr lang="en-US" dirty="0"/>
              <a:t>Revamp product lines and investment relationships</a:t>
            </a:r>
          </a:p>
          <a:p>
            <a:r>
              <a:rPr lang="en-US" dirty="0"/>
              <a:t>by …</a:t>
            </a:r>
          </a:p>
        </p:txBody>
      </p:sp>
      <p:sp>
        <p:nvSpPr>
          <p:cNvPr id="7" name="TextBox 6">
            <a:extLst>
              <a:ext uri="{FF2B5EF4-FFF2-40B4-BE49-F238E27FC236}">
                <a16:creationId xmlns:a16="http://schemas.microsoft.com/office/drawing/2014/main" id="{0E94B5D9-BD74-1F4D-945C-6F1B07A26AAB}"/>
              </a:ext>
            </a:extLst>
          </p:cNvPr>
          <p:cNvSpPr txBox="1"/>
          <p:nvPr/>
        </p:nvSpPr>
        <p:spPr>
          <a:xfrm>
            <a:off x="543208" y="1326674"/>
            <a:ext cx="9519722" cy="430887"/>
          </a:xfrm>
          <a:prstGeom prst="rect">
            <a:avLst/>
          </a:prstGeom>
          <a:noFill/>
        </p:spPr>
        <p:txBody>
          <a:bodyPr wrap="none" rtlCol="0">
            <a:spAutoFit/>
          </a:bodyPr>
          <a:lstStyle/>
          <a:p>
            <a:r>
              <a:rPr lang="en-US" sz="2200" b="1" i="1" dirty="0">
                <a:solidFill>
                  <a:srgbClr val="FF40FF"/>
                </a:solidFill>
              </a:rPr>
              <a:t>A basis for sustainable finance and regenerating prudent investments</a:t>
            </a:r>
          </a:p>
        </p:txBody>
      </p:sp>
    </p:spTree>
    <p:extLst>
      <p:ext uri="{BB962C8B-B14F-4D97-AF65-F5344CB8AC3E}">
        <p14:creationId xmlns:p14="http://schemas.microsoft.com/office/powerpoint/2010/main" val="2115426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AC0E7-CF56-3148-A089-FC81E80C3555}"/>
              </a:ext>
            </a:extLst>
          </p:cNvPr>
          <p:cNvSpPr>
            <a:spLocks noGrp="1"/>
          </p:cNvSpPr>
          <p:nvPr>
            <p:ph type="title"/>
          </p:nvPr>
        </p:nvSpPr>
        <p:spPr>
          <a:xfrm>
            <a:off x="371192" y="2571185"/>
            <a:ext cx="9131153" cy="1956264"/>
          </a:xfrm>
        </p:spPr>
        <p:txBody>
          <a:bodyPr>
            <a:normAutofit fontScale="90000"/>
          </a:bodyPr>
          <a:lstStyle/>
          <a:p>
            <a:pPr algn="r"/>
            <a:br>
              <a:rPr lang="en-US" sz="3100" b="1" dirty="0"/>
            </a:br>
            <a:r>
              <a:rPr lang="en-US" sz="3100" b="1" dirty="0"/>
              <a:t>E5 solutions</a:t>
            </a:r>
            <a:br>
              <a:rPr lang="en-US" sz="3100" b="1" dirty="0"/>
            </a:br>
            <a:r>
              <a:rPr lang="en-US" sz="2700" b="1" i="1" dirty="0"/>
              <a:t>effective, equitable, efficient, ethical, enabling </a:t>
            </a:r>
            <a:br>
              <a:rPr lang="en-US" b="1" dirty="0"/>
            </a:br>
            <a:br>
              <a:rPr lang="en-US" b="1" dirty="0"/>
            </a:br>
            <a:r>
              <a:rPr lang="en-US" b="1" dirty="0">
                <a:solidFill>
                  <a:srgbClr val="FF40FF"/>
                </a:solidFill>
              </a:rPr>
              <a:t>No time like the present for action?</a:t>
            </a:r>
            <a:endParaRPr lang="en-US" b="1" dirty="0"/>
          </a:p>
        </p:txBody>
      </p:sp>
      <p:sp>
        <p:nvSpPr>
          <p:cNvPr id="3" name="Text Placeholder 2">
            <a:extLst>
              <a:ext uri="{FF2B5EF4-FFF2-40B4-BE49-F238E27FC236}">
                <a16:creationId xmlns:a16="http://schemas.microsoft.com/office/drawing/2014/main" id="{8BF1DD54-647D-2B43-A275-D48D54E51655}"/>
              </a:ext>
            </a:extLst>
          </p:cNvPr>
          <p:cNvSpPr>
            <a:spLocks noGrp="1"/>
          </p:cNvSpPr>
          <p:nvPr>
            <p:ph type="body" idx="1"/>
          </p:nvPr>
        </p:nvSpPr>
        <p:spPr/>
        <p:txBody>
          <a:bodyPr>
            <a:normAutofit lnSpcReduction="10000"/>
          </a:bodyPr>
          <a:lstStyle/>
          <a:p>
            <a:r>
              <a:rPr lang="en-US" dirty="0"/>
              <a:t> </a:t>
            </a:r>
          </a:p>
          <a:p>
            <a:pPr algn="r"/>
            <a:r>
              <a:rPr lang="en-US" sz="2400" dirty="0">
                <a:solidFill>
                  <a:schemeClr val="tx1"/>
                </a:solidFill>
              </a:rPr>
              <a:t>Which Cases</a:t>
            </a:r>
            <a:r>
              <a:rPr lang="en-US" sz="2400" dirty="0"/>
              <a:t> that need E5 actions will you help address?</a:t>
            </a:r>
          </a:p>
        </p:txBody>
      </p:sp>
    </p:spTree>
    <p:extLst>
      <p:ext uri="{BB962C8B-B14F-4D97-AF65-F5344CB8AC3E}">
        <p14:creationId xmlns:p14="http://schemas.microsoft.com/office/powerpoint/2010/main" val="3417714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BC473-6F51-1B47-934A-7FE30CC7C495}"/>
              </a:ext>
            </a:extLst>
          </p:cNvPr>
          <p:cNvSpPr>
            <a:spLocks noGrp="1"/>
          </p:cNvSpPr>
          <p:nvPr>
            <p:ph type="title"/>
          </p:nvPr>
        </p:nvSpPr>
        <p:spPr>
          <a:xfrm>
            <a:off x="570363" y="410424"/>
            <a:ext cx="8401621" cy="1320800"/>
          </a:xfrm>
        </p:spPr>
        <p:txBody>
          <a:bodyPr>
            <a:normAutofit fontScale="90000"/>
          </a:bodyPr>
          <a:lstStyle/>
          <a:p>
            <a:r>
              <a:rPr lang="en-US" b="1" i="1" dirty="0"/>
              <a:t>beyond</a:t>
            </a:r>
            <a:r>
              <a:rPr lang="en-US" i="1" dirty="0"/>
              <a:t> </a:t>
            </a:r>
            <a:r>
              <a:rPr lang="en-US" i="1" baseline="30000" dirty="0"/>
              <a:t>“beam me up Scotty” (or “</a:t>
            </a:r>
            <a:r>
              <a:rPr lang="en-US" i="1" baseline="30000" dirty="0" err="1"/>
              <a:t>Shortenly</a:t>
            </a:r>
            <a:r>
              <a:rPr lang="en-US" i="1" baseline="30000" dirty="0"/>
              <a:t>”)</a:t>
            </a:r>
            <a:br>
              <a:rPr lang="en-US" i="1" dirty="0"/>
            </a:br>
            <a:r>
              <a:rPr lang="en-US" i="1" dirty="0"/>
              <a:t>financial teleportation thinking</a:t>
            </a:r>
            <a:br>
              <a:rPr lang="en-US" i="1" dirty="0"/>
            </a:br>
            <a:endParaRPr lang="en-US" i="1" dirty="0"/>
          </a:p>
        </p:txBody>
      </p:sp>
      <p:sp>
        <p:nvSpPr>
          <p:cNvPr id="3" name="Content Placeholder 2">
            <a:extLst>
              <a:ext uri="{FF2B5EF4-FFF2-40B4-BE49-F238E27FC236}">
                <a16:creationId xmlns:a16="http://schemas.microsoft.com/office/drawing/2014/main" id="{3C018251-FA95-9945-8ED5-DA5E0BD49DB9}"/>
              </a:ext>
            </a:extLst>
          </p:cNvPr>
          <p:cNvSpPr>
            <a:spLocks noGrp="1"/>
          </p:cNvSpPr>
          <p:nvPr>
            <p:ph idx="1"/>
          </p:nvPr>
        </p:nvSpPr>
        <p:spPr>
          <a:xfrm>
            <a:off x="460050" y="1731224"/>
            <a:ext cx="9190943" cy="4303585"/>
          </a:xfrm>
        </p:spPr>
        <p:txBody>
          <a:bodyPr>
            <a:normAutofit fontScale="77500" lnSpcReduction="20000"/>
          </a:bodyPr>
          <a:lstStyle/>
          <a:p>
            <a:r>
              <a:rPr lang="en-AU" b="1" dirty="0">
                <a:hlinkClick r:id="rId2"/>
              </a:rPr>
              <a:t>Scott Morrison launches Coalition campaign six days out from federal election</a:t>
            </a:r>
            <a:endParaRPr lang="en-AU" dirty="0"/>
          </a:p>
          <a:p>
            <a:pPr marL="400050" lvl="1" indent="0">
              <a:buNone/>
            </a:pPr>
            <a:r>
              <a:rPr lang="en-AU" dirty="0"/>
              <a:t>"One of the new announcements in today's launch was the Coalition's commitment to helping first home buyers save for a deposit sooner by lowering the required deposit from about 20 per cent to 5 per cent.</a:t>
            </a:r>
          </a:p>
          <a:p>
            <a:pPr marL="400050" lvl="1" indent="0">
              <a:buNone/>
            </a:pPr>
            <a:r>
              <a:rPr lang="en-AU" dirty="0"/>
              <a:t>Currently, if a prospective home owner cannot raise the industry-standard deposit, banks require them to take out mortgage insurance.</a:t>
            </a:r>
          </a:p>
          <a:p>
            <a:pPr marL="400050" lvl="1" indent="0">
              <a:buNone/>
            </a:pPr>
            <a:r>
              <a:rPr lang="en-AU" dirty="0"/>
              <a:t>Under this scheme, eligible first home buyers would not have to pay mortgage insurance and instead, the Government would guarantee the difference between that lower deposit (down to 5 per cent) and the industry standard (about 20 per cent).</a:t>
            </a:r>
          </a:p>
          <a:p>
            <a:pPr marL="400050" lvl="1" indent="0">
              <a:buNone/>
            </a:pPr>
            <a:r>
              <a:rPr lang="en-AU" dirty="0"/>
              <a:t>The full details of the scheme have not yet been released, but Mr Morrison said it was aimed at allowing people to get onto the property ladder sooner.</a:t>
            </a:r>
          </a:p>
          <a:p>
            <a:pPr marL="400050" lvl="1" indent="0">
              <a:buNone/>
            </a:pPr>
            <a:r>
              <a:rPr lang="en-AU" dirty="0"/>
              <a:t>"It's hard to save for a deposit. Especially with the banks pulling back and larger deposits of 20 per cent now being standard. It is not getting easier," he said.</a:t>
            </a:r>
          </a:p>
          <a:p>
            <a:r>
              <a:rPr lang="en-AU" b="1" dirty="0">
                <a:hlinkClick r:id="rId3"/>
              </a:rPr>
              <a:t>Economists warn Coalition's first home buyer deposit scheme is 'irrelevant' and 'ineffective’</a:t>
            </a:r>
            <a:endParaRPr lang="en-AU" b="1" dirty="0"/>
          </a:p>
          <a:p>
            <a:pPr marL="400050" lvl="1" indent="0">
              <a:buNone/>
            </a:pPr>
            <a:r>
              <a:rPr lang="en-AU" b="1" dirty="0"/>
              <a:t>The added risk of buying in a slowing market</a:t>
            </a:r>
          </a:p>
          <a:p>
            <a:pPr marL="400050" lvl="1" indent="0">
              <a:buNone/>
            </a:pPr>
            <a:r>
              <a:rPr lang="en-AU" dirty="0"/>
              <a:t>JP Morgan chief economist Sally Auld said encouraging first home buyers to enter the market in a period of uncertainty could mean some of them might end up owing more than their property is worth — something known as negative equity.</a:t>
            </a:r>
          </a:p>
          <a:p>
            <a:pPr marL="400050" lvl="1" indent="0">
              <a:buNone/>
            </a:pPr>
            <a:r>
              <a:rPr lang="en-AU" b="1" dirty="0">
                <a:solidFill>
                  <a:srgbClr val="0C1DE3"/>
                </a:solidFill>
              </a:rPr>
              <a:t>"In a market where at the moment house prices are still continuing to fall and the sort of one to two-year outlook is reasonably uncertain, I'm not sure that encouraging a cohort of buyers without an established credit history to take out loans at a high loan-to-value (LVR) is sort of hugely sensible." </a:t>
            </a:r>
          </a:p>
          <a:p>
            <a:pPr marL="400050" lvl="1" indent="0">
              <a:buNone/>
            </a:pPr>
            <a:r>
              <a:rPr lang="en-AU" dirty="0"/>
              <a:t>"I mean, the point with this is that the money ultimately has to be paid back," Ms Auld said.</a:t>
            </a:r>
          </a:p>
          <a:p>
            <a:endParaRPr lang="en-US" dirty="0"/>
          </a:p>
        </p:txBody>
      </p:sp>
      <p:sp>
        <p:nvSpPr>
          <p:cNvPr id="4" name="TextBox 3">
            <a:extLst>
              <a:ext uri="{FF2B5EF4-FFF2-40B4-BE49-F238E27FC236}">
                <a16:creationId xmlns:a16="http://schemas.microsoft.com/office/drawing/2014/main" id="{3847AE0B-4EEC-AF4B-A759-7AAF7D3381CB}"/>
              </a:ext>
            </a:extLst>
          </p:cNvPr>
          <p:cNvSpPr txBox="1"/>
          <p:nvPr/>
        </p:nvSpPr>
        <p:spPr>
          <a:xfrm>
            <a:off x="688062" y="6034809"/>
            <a:ext cx="8602035" cy="707886"/>
          </a:xfrm>
          <a:prstGeom prst="rect">
            <a:avLst/>
          </a:prstGeom>
          <a:noFill/>
        </p:spPr>
        <p:txBody>
          <a:bodyPr wrap="none" rtlCol="0">
            <a:spAutoFit/>
          </a:bodyPr>
          <a:lstStyle/>
          <a:p>
            <a:pPr algn="r"/>
            <a:r>
              <a:rPr lang="en-US" sz="2000" i="1" dirty="0">
                <a:solidFill>
                  <a:srgbClr val="FF40FF"/>
                </a:solidFill>
              </a:rPr>
              <a:t>Policy initiatives need well-informed analysis and prudent development </a:t>
            </a:r>
          </a:p>
          <a:p>
            <a:pPr algn="r"/>
            <a:r>
              <a:rPr lang="en-US" sz="2000" b="1" i="1" dirty="0">
                <a:solidFill>
                  <a:srgbClr val="FF40FF"/>
                </a:solidFill>
              </a:rPr>
              <a:t>– </a:t>
            </a:r>
            <a:r>
              <a:rPr lang="en-US" sz="2000" i="1" dirty="0">
                <a:solidFill>
                  <a:srgbClr val="FF40FF"/>
                </a:solidFill>
              </a:rPr>
              <a:t>along with </a:t>
            </a:r>
            <a:r>
              <a:rPr lang="en-US" sz="2000" b="1" i="1" dirty="0">
                <a:solidFill>
                  <a:srgbClr val="FF40FF"/>
                </a:solidFill>
              </a:rPr>
              <a:t>acceptance of current realities</a:t>
            </a:r>
          </a:p>
        </p:txBody>
      </p:sp>
    </p:spTree>
    <p:extLst>
      <p:ext uri="{BB962C8B-B14F-4D97-AF65-F5344CB8AC3E}">
        <p14:creationId xmlns:p14="http://schemas.microsoft.com/office/powerpoint/2010/main" val="1509885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5267E-C501-8E40-B2D5-5B3E1DF4B6CB}"/>
              </a:ext>
            </a:extLst>
          </p:cNvPr>
          <p:cNvSpPr>
            <a:spLocks noGrp="1"/>
          </p:cNvSpPr>
          <p:nvPr>
            <p:ph type="title"/>
          </p:nvPr>
        </p:nvSpPr>
        <p:spPr/>
        <p:txBody>
          <a:bodyPr/>
          <a:lstStyle/>
          <a:p>
            <a:r>
              <a:rPr lang="en-US" dirty="0"/>
              <a:t>Challenge</a:t>
            </a:r>
          </a:p>
        </p:txBody>
      </p:sp>
      <p:sp>
        <p:nvSpPr>
          <p:cNvPr id="3" name="Content Placeholder 2">
            <a:extLst>
              <a:ext uri="{FF2B5EF4-FFF2-40B4-BE49-F238E27FC236}">
                <a16:creationId xmlns:a16="http://schemas.microsoft.com/office/drawing/2014/main" id="{4EA0F12D-4374-D840-B94F-F7C77267DAE3}"/>
              </a:ext>
            </a:extLst>
          </p:cNvPr>
          <p:cNvSpPr>
            <a:spLocks noGrp="1"/>
          </p:cNvSpPr>
          <p:nvPr>
            <p:ph idx="1"/>
          </p:nvPr>
        </p:nvSpPr>
        <p:spPr>
          <a:xfrm>
            <a:off x="677333" y="1698862"/>
            <a:ext cx="9127569" cy="4376013"/>
          </a:xfrm>
        </p:spPr>
        <p:txBody>
          <a:bodyPr>
            <a:normAutofit/>
          </a:bodyPr>
          <a:lstStyle/>
          <a:p>
            <a:r>
              <a:rPr lang="en-AU" sz="2000" dirty="0"/>
              <a:t>What is your preferred financial and economic position for 2020, and after?</a:t>
            </a:r>
          </a:p>
          <a:p>
            <a:endParaRPr lang="en-AU" sz="2000" dirty="0"/>
          </a:p>
          <a:p>
            <a:endParaRPr lang="en-AU" sz="2000" dirty="0"/>
          </a:p>
          <a:p>
            <a:r>
              <a:rPr lang="en-AU" sz="2000" dirty="0"/>
              <a:t>What appears to be likely if nothing is done?</a:t>
            </a:r>
          </a:p>
          <a:p>
            <a:endParaRPr lang="en-AU" sz="2000" dirty="0"/>
          </a:p>
          <a:p>
            <a:endParaRPr lang="en-AU" sz="2000" dirty="0"/>
          </a:p>
          <a:p>
            <a:r>
              <a:rPr lang="en-AU" sz="2000" dirty="0"/>
              <a:t>What will be your responses?</a:t>
            </a:r>
          </a:p>
          <a:p>
            <a:endParaRPr lang="en-AU" sz="2000" dirty="0"/>
          </a:p>
          <a:p>
            <a:endParaRPr lang="en-AU" sz="2000" dirty="0"/>
          </a:p>
          <a:p>
            <a:r>
              <a:rPr lang="en-AU" sz="2000" dirty="0"/>
              <a:t>Which “Area for Action” most interests you?</a:t>
            </a:r>
          </a:p>
          <a:p>
            <a:pPr marL="0" indent="0">
              <a:buNone/>
            </a:pPr>
            <a:endParaRPr lang="en-US" sz="1600" b="1" dirty="0"/>
          </a:p>
          <a:p>
            <a:endParaRPr lang="en-US" dirty="0"/>
          </a:p>
        </p:txBody>
      </p:sp>
    </p:spTree>
    <p:extLst>
      <p:ext uri="{BB962C8B-B14F-4D97-AF65-F5344CB8AC3E}">
        <p14:creationId xmlns:p14="http://schemas.microsoft.com/office/powerpoint/2010/main" val="1354483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F7E73-8842-F241-8FD7-DE95B82B7A05}"/>
              </a:ext>
            </a:extLst>
          </p:cNvPr>
          <p:cNvSpPr>
            <a:spLocks noGrp="1"/>
          </p:cNvSpPr>
          <p:nvPr>
            <p:ph type="title"/>
          </p:nvPr>
        </p:nvSpPr>
        <p:spPr/>
        <p:txBody>
          <a:bodyPr/>
          <a:lstStyle/>
          <a:p>
            <a:r>
              <a:rPr lang="en-US" dirty="0"/>
              <a:t>Rebalancing: 7 principles</a:t>
            </a:r>
          </a:p>
        </p:txBody>
      </p:sp>
      <p:sp>
        <p:nvSpPr>
          <p:cNvPr id="3" name="Content Placeholder 2">
            <a:extLst>
              <a:ext uri="{FF2B5EF4-FFF2-40B4-BE49-F238E27FC236}">
                <a16:creationId xmlns:a16="http://schemas.microsoft.com/office/drawing/2014/main" id="{FD66C69F-91F1-A24C-A3F6-2107EB933EE1}"/>
              </a:ext>
            </a:extLst>
          </p:cNvPr>
          <p:cNvSpPr>
            <a:spLocks noGrp="1"/>
          </p:cNvSpPr>
          <p:nvPr>
            <p:ph idx="1"/>
          </p:nvPr>
        </p:nvSpPr>
        <p:spPr>
          <a:xfrm>
            <a:off x="184825" y="1478606"/>
            <a:ext cx="10087584" cy="4143981"/>
          </a:xfrm>
        </p:spPr>
        <p:txBody>
          <a:bodyPr>
            <a:normAutofit lnSpcReduction="10000"/>
          </a:bodyPr>
          <a:lstStyle/>
          <a:p>
            <a:pPr>
              <a:buFont typeface="+mj-lt"/>
              <a:buAutoNum type="arabicPeriod"/>
            </a:pPr>
            <a:r>
              <a:rPr lang="en-US" dirty="0"/>
              <a:t>Government is not a bank, and should not use its balance sheet to act like one.</a:t>
            </a:r>
          </a:p>
          <a:p>
            <a:pPr>
              <a:buFont typeface="+mj-lt"/>
              <a:buAutoNum type="arabicPeriod"/>
            </a:pPr>
            <a:r>
              <a:rPr lang="en-US" dirty="0"/>
              <a:t>The Reserve Bank of Australia is a </a:t>
            </a:r>
            <a:r>
              <a:rPr lang="en-US" i="1" dirty="0"/>
              <a:t>public </a:t>
            </a:r>
            <a:r>
              <a:rPr lang="en-US" dirty="0"/>
              <a:t>bank with apt but neglected Charter responsibilities.</a:t>
            </a:r>
          </a:p>
          <a:p>
            <a:pPr>
              <a:buFont typeface="+mj-lt"/>
              <a:buAutoNum type="arabicPeriod"/>
            </a:pPr>
            <a:r>
              <a:rPr lang="en-US" dirty="0"/>
              <a:t>Development which requires long term patient finance is the core business of development banks.</a:t>
            </a:r>
          </a:p>
          <a:p>
            <a:pPr>
              <a:buFont typeface="+mj-lt"/>
              <a:buAutoNum type="arabicPeriod"/>
            </a:pPr>
            <a:r>
              <a:rPr lang="en-US" dirty="0"/>
              <a:t>Loan destressing and reconstruction are part of balance sheet rectification.</a:t>
            </a:r>
          </a:p>
          <a:p>
            <a:pPr>
              <a:buFont typeface="+mj-lt"/>
              <a:buAutoNum type="arabicPeriod"/>
            </a:pPr>
            <a:r>
              <a:rPr lang="en-US" dirty="0"/>
              <a:t>Orderly workouts are better than panic, hubris and fire sales.</a:t>
            </a:r>
          </a:p>
          <a:p>
            <a:pPr>
              <a:buFont typeface="+mj-lt"/>
              <a:buAutoNum type="arabicPeriod"/>
            </a:pPr>
            <a:r>
              <a:rPr lang="en-US" dirty="0"/>
              <a:t>Policies that incubate problems will not solve them.</a:t>
            </a:r>
          </a:p>
          <a:p>
            <a:pPr>
              <a:buFont typeface="+mj-lt"/>
              <a:buAutoNum type="arabicPeriod"/>
            </a:pPr>
            <a:r>
              <a:rPr lang="en-US" dirty="0"/>
              <a:t>Transparency, mutuality and subsidiarity aid robust inclusive evaluations and successful investment.</a:t>
            </a:r>
          </a:p>
          <a:p>
            <a:pPr>
              <a:buFont typeface="+mj-lt"/>
              <a:buAutoNum type="arabicPeriod"/>
            </a:pPr>
            <a:endParaRPr lang="en-US" dirty="0"/>
          </a:p>
          <a:p>
            <a:pPr marL="0" indent="0">
              <a:buNone/>
            </a:pPr>
            <a:r>
              <a:rPr lang="en-US" sz="2000" b="1" i="1" dirty="0">
                <a:solidFill>
                  <a:srgbClr val="FF40FF"/>
                </a:solidFill>
              </a:rPr>
              <a:t>Financial crises are complex but skilled interventions can make a real difference.</a:t>
            </a:r>
          </a:p>
        </p:txBody>
      </p:sp>
    </p:spTree>
    <p:extLst>
      <p:ext uri="{BB962C8B-B14F-4D97-AF65-F5344CB8AC3E}">
        <p14:creationId xmlns:p14="http://schemas.microsoft.com/office/powerpoint/2010/main" val="3589869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AFF89-9137-6644-91ED-0A10CC7E994D}"/>
              </a:ext>
            </a:extLst>
          </p:cNvPr>
          <p:cNvSpPr>
            <a:spLocks noGrp="1"/>
          </p:cNvSpPr>
          <p:nvPr>
            <p:ph type="title"/>
          </p:nvPr>
        </p:nvSpPr>
        <p:spPr>
          <a:xfrm>
            <a:off x="583659" y="0"/>
            <a:ext cx="7733490" cy="1021406"/>
          </a:xfrm>
        </p:spPr>
        <p:txBody>
          <a:bodyPr>
            <a:normAutofit fontScale="90000"/>
          </a:bodyPr>
          <a:lstStyle/>
          <a:p>
            <a:r>
              <a:rPr lang="en-US" i="1" dirty="0"/>
              <a:t>Happily,</a:t>
            </a:r>
            <a:r>
              <a:rPr lang="en-US" dirty="0"/>
              <a:t> the RBA is unique in its Charter responsibilities, position and potentials</a:t>
            </a:r>
          </a:p>
        </p:txBody>
      </p:sp>
      <p:sp>
        <p:nvSpPr>
          <p:cNvPr id="3" name="Content Placeholder 2">
            <a:extLst>
              <a:ext uri="{FF2B5EF4-FFF2-40B4-BE49-F238E27FC236}">
                <a16:creationId xmlns:a16="http://schemas.microsoft.com/office/drawing/2014/main" id="{57201A13-6755-CC44-8865-CE4D7A6A73B2}"/>
              </a:ext>
            </a:extLst>
          </p:cNvPr>
          <p:cNvSpPr>
            <a:spLocks noGrp="1"/>
          </p:cNvSpPr>
          <p:nvPr>
            <p:ph idx="1"/>
          </p:nvPr>
        </p:nvSpPr>
        <p:spPr>
          <a:xfrm>
            <a:off x="323569" y="1021406"/>
            <a:ext cx="10435222" cy="5836594"/>
          </a:xfrm>
        </p:spPr>
        <p:txBody>
          <a:bodyPr>
            <a:normAutofit fontScale="92500"/>
          </a:bodyPr>
          <a:lstStyle/>
          <a:p>
            <a:pPr marL="0" indent="0">
              <a:buNone/>
            </a:pPr>
            <a:r>
              <a:rPr lang="en-AU" b="1" dirty="0">
                <a:solidFill>
                  <a:srgbClr val="1E812F"/>
                </a:solidFill>
              </a:rPr>
              <a:t>WISELY in the RBA Act (1959)</a:t>
            </a:r>
            <a:r>
              <a:rPr lang="en-AU" b="1" baseline="30000" dirty="0">
                <a:solidFill>
                  <a:srgbClr val="1E812F"/>
                </a:solidFill>
              </a:rPr>
              <a:t> </a:t>
            </a:r>
            <a:r>
              <a:rPr lang="en-AU" i="1" baseline="30000" dirty="0"/>
              <a:t>Emphasis </a:t>
            </a:r>
            <a:r>
              <a:rPr lang="en-AU" b="1" baseline="30000" dirty="0"/>
              <a:t>added</a:t>
            </a:r>
            <a:endParaRPr lang="en-AU" dirty="0"/>
          </a:p>
          <a:p>
            <a:pPr marL="400050" lvl="1" indent="0">
              <a:buNone/>
            </a:pPr>
            <a:r>
              <a:rPr lang="en-AU" dirty="0"/>
              <a:t>“It is the </a:t>
            </a:r>
            <a:r>
              <a:rPr lang="en-AU" dirty="0">
                <a:solidFill>
                  <a:srgbClr val="FF0000"/>
                </a:solidFill>
              </a:rPr>
              <a:t>duty</a:t>
            </a:r>
            <a:r>
              <a:rPr lang="en-AU" dirty="0"/>
              <a:t> of the Reserve Bank Board, within the limits of its powers, to ensure that </a:t>
            </a:r>
            <a:r>
              <a:rPr lang="en-AU" b="1" dirty="0"/>
              <a:t>the monetary </a:t>
            </a:r>
            <a:r>
              <a:rPr lang="en-AU" b="1" u="sng" dirty="0"/>
              <a:t>and banking</a:t>
            </a:r>
            <a:r>
              <a:rPr lang="en-AU" b="1" dirty="0"/>
              <a:t> policy of the Bank is directed to the greatest advantage of the people of Australia </a:t>
            </a:r>
            <a:r>
              <a:rPr lang="en-AU" dirty="0"/>
              <a:t>and that the powers of the Bank … are exercised in such a manner as, in the opinion of the Reserve Bank Board, will best contribute to: </a:t>
            </a:r>
          </a:p>
          <a:p>
            <a:pPr lvl="1">
              <a:buFont typeface="+mj-lt"/>
              <a:buAutoNum type="arabicPeriod"/>
            </a:pPr>
            <a:r>
              <a:rPr lang="en-AU" sz="1900" b="1" dirty="0"/>
              <a:t>the stability of the currency of Australia; </a:t>
            </a:r>
          </a:p>
          <a:p>
            <a:pPr lvl="1">
              <a:buFont typeface="+mj-lt"/>
              <a:buAutoNum type="arabicPeriod"/>
            </a:pPr>
            <a:r>
              <a:rPr lang="en-AU" sz="1900" b="1" dirty="0"/>
              <a:t>the maintenance of full employment in Australia; and </a:t>
            </a:r>
          </a:p>
          <a:p>
            <a:pPr lvl="1">
              <a:buFont typeface="+mj-lt"/>
              <a:buAutoNum type="arabicPeriod"/>
            </a:pPr>
            <a:r>
              <a:rPr lang="en-AU" sz="1900" b="1" dirty="0"/>
              <a:t>the economic prosperity and welfare of the people of Australia</a:t>
            </a:r>
            <a:r>
              <a:rPr lang="en-AU" dirty="0"/>
              <a:t>.</a:t>
            </a:r>
          </a:p>
          <a:p>
            <a:pPr marL="0" indent="0">
              <a:buNone/>
            </a:pPr>
            <a:r>
              <a:rPr lang="en-AU" b="1" dirty="0">
                <a:solidFill>
                  <a:schemeClr val="accent4">
                    <a:lumMod val="75000"/>
                  </a:schemeClr>
                </a:solidFill>
              </a:rPr>
              <a:t>UNFORTUNATELY this was very narrowly interpreted:</a:t>
            </a:r>
          </a:p>
          <a:p>
            <a:pPr marL="400050" lvl="1" indent="0">
              <a:buNone/>
            </a:pPr>
            <a:r>
              <a:rPr lang="en-AU" dirty="0"/>
              <a:t>“Policies in pursuit of these objectives have found </a:t>
            </a:r>
            <a:r>
              <a:rPr lang="en-AU" dirty="0">
                <a:solidFill>
                  <a:srgbClr val="FF0000"/>
                </a:solidFill>
              </a:rPr>
              <a:t>practical expression </a:t>
            </a:r>
            <a:r>
              <a:rPr lang="en-AU" dirty="0"/>
              <a:t>in a flexible, medium-term inflation target, which has formed the basis of Australia's monetary policy framework since the early 1990s. The policy objective is to keep </a:t>
            </a:r>
            <a:r>
              <a:rPr lang="en-AU" i="1" dirty="0"/>
              <a:t>consumer price inflation between 2 and 3 per cent</a:t>
            </a:r>
            <a:r>
              <a:rPr lang="en-AU" dirty="0"/>
              <a:t>, on average, over the business cycle. Monetary policy aims to achieve this over the medium term as a crucial precondition for the promotion of sustainable economic growth and employment. </a:t>
            </a:r>
          </a:p>
          <a:p>
            <a:pPr marL="400050" lvl="1" indent="0">
              <a:buNone/>
            </a:pPr>
            <a:r>
              <a:rPr lang="en-AU" dirty="0"/>
              <a:t>“The sixth </a:t>
            </a:r>
            <a:r>
              <a:rPr lang="en-AU" b="1" i="1" dirty="0"/>
              <a:t>Statement on the Conduct of Monetary Policy</a:t>
            </a:r>
            <a:r>
              <a:rPr lang="en-AU" dirty="0"/>
              <a:t>, signed by the Treasurer and the Governor in October 2013 following the election of the Coalition Government records the </a:t>
            </a:r>
            <a:r>
              <a:rPr lang="en-AU" dirty="0">
                <a:solidFill>
                  <a:srgbClr val="FF0000"/>
                </a:solidFill>
              </a:rPr>
              <a:t>common understanding </a:t>
            </a:r>
            <a:r>
              <a:rPr lang="en-AU" dirty="0"/>
              <a:t>of the Government and the Reserve Bank on key aspects of the monetary policy framework.” (RBA 2015 Report)</a:t>
            </a:r>
          </a:p>
          <a:p>
            <a:pPr marL="0" indent="0">
              <a:buNone/>
            </a:pPr>
            <a:r>
              <a:rPr lang="en-AU" sz="1900" dirty="0">
                <a:solidFill>
                  <a:srgbClr val="FF40FF"/>
                </a:solidFill>
              </a:rPr>
              <a:t>TODAY </a:t>
            </a:r>
            <a:r>
              <a:rPr lang="en-AU" sz="1900" dirty="0">
                <a:solidFill>
                  <a:srgbClr val="FF0000"/>
                </a:solidFill>
              </a:rPr>
              <a:t>duty, expression and understanding </a:t>
            </a:r>
            <a:r>
              <a:rPr lang="en-AU" sz="1900" dirty="0">
                <a:solidFill>
                  <a:srgbClr val="FF40FF"/>
                </a:solidFill>
              </a:rPr>
              <a:t>all need renewal.  Neglect of its banking duty allowed unprecedented </a:t>
            </a:r>
            <a:r>
              <a:rPr lang="en-AU" sz="1900" b="1" i="1" dirty="0">
                <a:solidFill>
                  <a:srgbClr val="FF40FF"/>
                </a:solidFill>
              </a:rPr>
              <a:t>asset inflation</a:t>
            </a:r>
            <a:r>
              <a:rPr lang="en-AU" sz="1900" dirty="0">
                <a:solidFill>
                  <a:srgbClr val="FF40FF"/>
                </a:solidFill>
              </a:rPr>
              <a:t>. Inflation moved, it was never “conquered” (Cornish 2018).   </a:t>
            </a:r>
            <a:endParaRPr lang="en-US" sz="1900" dirty="0">
              <a:solidFill>
                <a:srgbClr val="FF40FF"/>
              </a:solidFill>
            </a:endParaRPr>
          </a:p>
        </p:txBody>
      </p:sp>
      <p:sp>
        <p:nvSpPr>
          <p:cNvPr id="4" name="TextBox 3">
            <a:extLst>
              <a:ext uri="{FF2B5EF4-FFF2-40B4-BE49-F238E27FC236}">
                <a16:creationId xmlns:a16="http://schemas.microsoft.com/office/drawing/2014/main" id="{33032444-5117-C54F-A3B1-531ADB2FD30B}"/>
              </a:ext>
            </a:extLst>
          </p:cNvPr>
          <p:cNvSpPr txBox="1"/>
          <p:nvPr/>
        </p:nvSpPr>
        <p:spPr>
          <a:xfrm rot="2455186">
            <a:off x="8136688" y="2662307"/>
            <a:ext cx="1060675" cy="400110"/>
          </a:xfrm>
          <a:prstGeom prst="rect">
            <a:avLst/>
          </a:prstGeom>
          <a:noFill/>
        </p:spPr>
        <p:txBody>
          <a:bodyPr wrap="none" rtlCol="0">
            <a:spAutoFit/>
          </a:bodyPr>
          <a:lstStyle/>
          <a:p>
            <a:r>
              <a:rPr lang="en-AU" sz="2000" b="1" dirty="0">
                <a:solidFill>
                  <a:srgbClr val="FF0000"/>
                </a:solidFill>
              </a:rPr>
              <a:t>3 Fails?</a:t>
            </a:r>
          </a:p>
        </p:txBody>
      </p:sp>
    </p:spTree>
    <p:extLst>
      <p:ext uri="{BB962C8B-B14F-4D97-AF65-F5344CB8AC3E}">
        <p14:creationId xmlns:p14="http://schemas.microsoft.com/office/powerpoint/2010/main" val="3153054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34C32-CC07-4E46-9C57-DC990E36532F}"/>
              </a:ext>
            </a:extLst>
          </p:cNvPr>
          <p:cNvSpPr>
            <a:spLocks noGrp="1"/>
          </p:cNvSpPr>
          <p:nvPr>
            <p:ph type="title"/>
          </p:nvPr>
        </p:nvSpPr>
        <p:spPr>
          <a:xfrm>
            <a:off x="2881313" y="0"/>
            <a:ext cx="7499350" cy="1143000"/>
          </a:xfrm>
        </p:spPr>
        <p:txBody>
          <a:bodyPr>
            <a:noAutofit/>
          </a:bodyPr>
          <a:lstStyle/>
          <a:p>
            <a:pPr>
              <a:defRPr/>
            </a:pPr>
            <a:r>
              <a:rPr lang="en-US" sz="2800" b="1" dirty="0">
                <a:solidFill>
                  <a:srgbClr val="008000"/>
                </a:solidFill>
                <a:latin typeface="Times" pitchFamily="18" charset="0"/>
              </a:rPr>
              <a:t>QL 4</a:t>
            </a:r>
            <a:r>
              <a:rPr lang="en-US" sz="2800" b="1" dirty="0">
                <a:latin typeface="Times" pitchFamily="18" charset="0"/>
              </a:rPr>
              <a:t> FT Figure 22.23/14 </a:t>
            </a:r>
            <a:r>
              <a:rPr lang="en-US" sz="2800" b="1" dirty="0">
                <a:solidFill>
                  <a:schemeClr val="tx2">
                    <a:lumMod val="60000"/>
                    <a:lumOff val="40000"/>
                  </a:schemeClr>
                </a:solidFill>
                <a:latin typeface="Times" pitchFamily="18" charset="0"/>
              </a:rPr>
              <a:t>(1</a:t>
            </a:r>
            <a:r>
              <a:rPr lang="en-US" sz="2800" b="1" baseline="30000" dirty="0">
                <a:solidFill>
                  <a:schemeClr val="tx2">
                    <a:lumMod val="60000"/>
                    <a:lumOff val="40000"/>
                  </a:schemeClr>
                </a:solidFill>
                <a:latin typeface="Times" pitchFamily="18" charset="0"/>
              </a:rPr>
              <a:t>st</a:t>
            </a:r>
            <a:r>
              <a:rPr lang="en-US" sz="2800" b="1" dirty="0">
                <a:solidFill>
                  <a:schemeClr val="tx2">
                    <a:lumMod val="60000"/>
                    <a:lumOff val="40000"/>
                  </a:schemeClr>
                </a:solidFill>
                <a:latin typeface="Times" pitchFamily="18" charset="0"/>
              </a:rPr>
              <a:t> / 2</a:t>
            </a:r>
            <a:r>
              <a:rPr lang="en-US" sz="2800" b="1" baseline="30000" dirty="0">
                <a:solidFill>
                  <a:schemeClr val="tx2">
                    <a:lumMod val="60000"/>
                    <a:lumOff val="40000"/>
                  </a:schemeClr>
                </a:solidFill>
                <a:latin typeface="Times" pitchFamily="18" charset="0"/>
              </a:rPr>
              <a:t>nd</a:t>
            </a:r>
            <a:r>
              <a:rPr lang="en-US" sz="2800" b="1" dirty="0">
                <a:solidFill>
                  <a:schemeClr val="tx2">
                    <a:lumMod val="60000"/>
                    <a:lumOff val="40000"/>
                  </a:schemeClr>
                </a:solidFill>
                <a:latin typeface="Times" pitchFamily="18" charset="0"/>
              </a:rPr>
              <a:t> </a:t>
            </a:r>
            <a:r>
              <a:rPr lang="en-US" sz="2800" b="1" dirty="0" err="1">
                <a:solidFill>
                  <a:schemeClr val="tx2">
                    <a:lumMod val="60000"/>
                    <a:lumOff val="40000"/>
                  </a:schemeClr>
                </a:solidFill>
                <a:latin typeface="Times" pitchFamily="18" charset="0"/>
              </a:rPr>
              <a:t>ed</a:t>
            </a:r>
            <a:r>
              <a:rPr lang="en-US" sz="2800" b="1" dirty="0">
                <a:solidFill>
                  <a:schemeClr val="tx2">
                    <a:lumMod val="60000"/>
                    <a:lumOff val="40000"/>
                  </a:schemeClr>
                </a:solidFill>
                <a:latin typeface="Times" pitchFamily="18" charset="0"/>
              </a:rPr>
              <a:t>)</a:t>
            </a:r>
            <a:r>
              <a:rPr lang="en-US" sz="2800" b="1" dirty="0">
                <a:latin typeface="Times" pitchFamily="18" charset="0"/>
              </a:rPr>
              <a:t>: </a:t>
            </a:r>
            <a:br>
              <a:rPr lang="en-US" sz="2800" b="1" dirty="0">
                <a:latin typeface="Times" pitchFamily="18" charset="0"/>
              </a:rPr>
            </a:br>
            <a:r>
              <a:rPr lang="en-US" sz="2800" b="1" dirty="0">
                <a:latin typeface="Times" pitchFamily="18" charset="0"/>
              </a:rPr>
              <a:t>Vicious Circles in Twin and Triple Crises</a:t>
            </a:r>
            <a:endParaRPr lang="en-AU" sz="2800" dirty="0"/>
          </a:p>
        </p:txBody>
      </p:sp>
      <p:pic>
        <p:nvPicPr>
          <p:cNvPr id="4" name="Picture 2">
            <a:extLst>
              <a:ext uri="{FF2B5EF4-FFF2-40B4-BE49-F238E27FC236}">
                <a16:creationId xmlns:a16="http://schemas.microsoft.com/office/drawing/2014/main" id="{CAE16307-92C2-CE4D-A299-69845A7DC5A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95626" y="1143000"/>
            <a:ext cx="7070725" cy="5715000"/>
          </a:xfrm>
          <a:noFill/>
        </p:spPr>
      </p:pic>
      <p:pic>
        <p:nvPicPr>
          <p:cNvPr id="3" name="Picture 2">
            <a:extLst>
              <a:ext uri="{FF2B5EF4-FFF2-40B4-BE49-F238E27FC236}">
                <a16:creationId xmlns:a16="http://schemas.microsoft.com/office/drawing/2014/main" id="{23223FEA-E2BA-8146-9A8C-471BF1F74011}"/>
              </a:ext>
            </a:extLst>
          </p:cNvPr>
          <p:cNvPicPr>
            <a:picLocks noChangeAspect="1"/>
          </p:cNvPicPr>
          <p:nvPr/>
        </p:nvPicPr>
        <p:blipFill>
          <a:blip r:embed="rId3"/>
          <a:stretch>
            <a:fillRect/>
          </a:stretch>
        </p:blipFill>
        <p:spPr>
          <a:xfrm>
            <a:off x="1108952" y="0"/>
            <a:ext cx="9559047" cy="6858000"/>
          </a:xfrm>
          <a:prstGeom prst="rect">
            <a:avLst/>
          </a:prstGeom>
        </p:spPr>
      </p:pic>
      <p:sp>
        <p:nvSpPr>
          <p:cNvPr id="5" name="TextBox 4">
            <a:extLst>
              <a:ext uri="{FF2B5EF4-FFF2-40B4-BE49-F238E27FC236}">
                <a16:creationId xmlns:a16="http://schemas.microsoft.com/office/drawing/2014/main" id="{D86AE5A2-522E-6A44-BE8D-68E1DC3EB00C}"/>
              </a:ext>
            </a:extLst>
          </p:cNvPr>
          <p:cNvSpPr txBox="1"/>
          <p:nvPr/>
        </p:nvSpPr>
        <p:spPr>
          <a:xfrm rot="16200000">
            <a:off x="8413642" y="3013342"/>
            <a:ext cx="6488349" cy="461665"/>
          </a:xfrm>
          <a:prstGeom prst="rect">
            <a:avLst/>
          </a:prstGeom>
          <a:noFill/>
        </p:spPr>
        <p:txBody>
          <a:bodyPr wrap="square" rtlCol="0">
            <a:spAutoFit/>
          </a:bodyPr>
          <a:lstStyle/>
          <a:p>
            <a:r>
              <a:rPr lang="en-US" sz="1200" dirty="0"/>
              <a:t>“Quick Lesson 4" Slide 13 Lecture 1 using </a:t>
            </a:r>
            <a:r>
              <a:rPr lang="en-US" sz="1200" dirty="0" err="1"/>
              <a:t>Feenstra</a:t>
            </a:r>
            <a:r>
              <a:rPr lang="en-US" sz="1200" dirty="0"/>
              <a:t> and Taylor “International Economics” building on Bank of England</a:t>
            </a:r>
          </a:p>
        </p:txBody>
      </p:sp>
      <p:sp>
        <p:nvSpPr>
          <p:cNvPr id="6" name="TextBox 5">
            <a:extLst>
              <a:ext uri="{FF2B5EF4-FFF2-40B4-BE49-F238E27FC236}">
                <a16:creationId xmlns:a16="http://schemas.microsoft.com/office/drawing/2014/main" id="{FE82FBAD-B658-E744-8010-9E4D361AF266}"/>
              </a:ext>
            </a:extLst>
          </p:cNvPr>
          <p:cNvSpPr txBox="1"/>
          <p:nvPr/>
        </p:nvSpPr>
        <p:spPr>
          <a:xfrm rot="16200000">
            <a:off x="-6621" y="1400935"/>
            <a:ext cx="4384534" cy="2123658"/>
          </a:xfrm>
          <a:prstGeom prst="rect">
            <a:avLst/>
          </a:prstGeom>
          <a:noFill/>
        </p:spPr>
        <p:txBody>
          <a:bodyPr wrap="none" rtlCol="0">
            <a:spAutoFit/>
          </a:bodyPr>
          <a:lstStyle/>
          <a:p>
            <a:r>
              <a:rPr lang="en-US" sz="2400" b="1" dirty="0">
                <a:solidFill>
                  <a:srgbClr val="FF40FF"/>
                </a:solidFill>
              </a:rPr>
              <a:t>The Conundrums we all face,</a:t>
            </a:r>
          </a:p>
          <a:p>
            <a:r>
              <a:rPr lang="en-US" sz="2400" b="1" i="1" dirty="0">
                <a:solidFill>
                  <a:srgbClr val="FF40FF"/>
                </a:solidFill>
              </a:rPr>
              <a:t>and</a:t>
            </a:r>
            <a:r>
              <a:rPr lang="en-US" sz="2400" b="1" dirty="0">
                <a:solidFill>
                  <a:srgbClr val="FF40FF"/>
                </a:solidFill>
              </a:rPr>
              <a:t> </a:t>
            </a:r>
            <a:r>
              <a:rPr lang="en-US" sz="2400" b="1" i="1" dirty="0">
                <a:solidFill>
                  <a:srgbClr val="FF40FF"/>
                </a:solidFill>
              </a:rPr>
              <a:t>Opportunities</a:t>
            </a:r>
            <a:r>
              <a:rPr lang="en-US" sz="2400" b="1" dirty="0">
                <a:solidFill>
                  <a:srgbClr val="FF40FF"/>
                </a:solidFill>
              </a:rPr>
              <a:t>… </a:t>
            </a:r>
          </a:p>
          <a:p>
            <a:endParaRPr lang="en-US" sz="2400" b="1" dirty="0">
              <a:solidFill>
                <a:srgbClr val="FF40FF"/>
              </a:solidFill>
            </a:endParaRPr>
          </a:p>
          <a:p>
            <a:endParaRPr lang="en-US" sz="2400" b="1" dirty="0">
              <a:solidFill>
                <a:srgbClr val="FF40FF"/>
              </a:solidFill>
            </a:endParaRPr>
          </a:p>
          <a:p>
            <a:r>
              <a:rPr lang="en-US" b="1" dirty="0">
                <a:solidFill>
                  <a:srgbClr val="FF40FF"/>
                </a:solidFill>
              </a:rPr>
              <a:t>if we learn from experiences</a:t>
            </a:r>
          </a:p>
          <a:p>
            <a:r>
              <a:rPr lang="en-US" b="1" dirty="0">
                <a:solidFill>
                  <a:srgbClr val="FF40FF"/>
                </a:solidFill>
              </a:rPr>
              <a:t>and build apt actions</a:t>
            </a:r>
          </a:p>
        </p:txBody>
      </p:sp>
    </p:spTree>
    <p:extLst>
      <p:ext uri="{BB962C8B-B14F-4D97-AF65-F5344CB8AC3E}">
        <p14:creationId xmlns:p14="http://schemas.microsoft.com/office/powerpoint/2010/main" val="9017687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AE128D-4611-304C-B3A3-59C94607A908}"/>
              </a:ext>
            </a:extLst>
          </p:cNvPr>
          <p:cNvSpPr>
            <a:spLocks noGrp="1"/>
          </p:cNvSpPr>
          <p:nvPr>
            <p:ph type="title"/>
          </p:nvPr>
        </p:nvSpPr>
        <p:spPr>
          <a:xfrm>
            <a:off x="677334" y="609600"/>
            <a:ext cx="8596668" cy="606357"/>
          </a:xfrm>
        </p:spPr>
        <p:txBody>
          <a:bodyPr>
            <a:normAutofit fontScale="90000"/>
          </a:bodyPr>
          <a:lstStyle/>
          <a:p>
            <a:r>
              <a:rPr lang="en-US" i="1" dirty="0"/>
              <a:t>To be continued…</a:t>
            </a:r>
          </a:p>
        </p:txBody>
      </p:sp>
      <p:sp>
        <p:nvSpPr>
          <p:cNvPr id="8" name="Content Placeholder 7">
            <a:extLst>
              <a:ext uri="{FF2B5EF4-FFF2-40B4-BE49-F238E27FC236}">
                <a16:creationId xmlns:a16="http://schemas.microsoft.com/office/drawing/2014/main" id="{43391890-34D0-244A-894F-7D1D323E4E37}"/>
              </a:ext>
            </a:extLst>
          </p:cNvPr>
          <p:cNvSpPr>
            <a:spLocks noGrp="1"/>
          </p:cNvSpPr>
          <p:nvPr>
            <p:ph idx="1"/>
          </p:nvPr>
        </p:nvSpPr>
        <p:spPr>
          <a:xfrm>
            <a:off x="126748" y="1502753"/>
            <a:ext cx="9951107" cy="4979528"/>
          </a:xfrm>
        </p:spPr>
        <p:txBody>
          <a:bodyPr>
            <a:normAutofit fontScale="92500"/>
          </a:bodyPr>
          <a:lstStyle/>
          <a:p>
            <a:pPr marL="0" indent="0">
              <a:buNone/>
            </a:pPr>
            <a:r>
              <a:rPr lang="en-US" sz="1900" b="1" dirty="0"/>
              <a:t>	Some further analysis </a:t>
            </a:r>
            <a:r>
              <a:rPr lang="en-US" dirty="0"/>
              <a:t>in </a:t>
            </a:r>
          </a:p>
          <a:p>
            <a:pPr lvl="1"/>
            <a:r>
              <a:rPr lang="en-US" dirty="0"/>
              <a:t>Baum, Scott, William Mitchell, and Michael Flanagan. 2019. “Prosperity and Distress in Australia ’s Cities and Regions.” (May). </a:t>
            </a:r>
            <a:r>
              <a:rPr lang="en-US" dirty="0">
                <a:hlinkClick r:id="rId2"/>
              </a:rPr>
              <a:t>http://www.fullemployment.net/pdi/maps/Aus-PDI-map-2016.html</a:t>
            </a:r>
            <a:r>
              <a:rPr lang="en-US" dirty="0"/>
              <a:t>.</a:t>
            </a:r>
          </a:p>
          <a:p>
            <a:pPr lvl="1"/>
            <a:r>
              <a:rPr lang="en-US" dirty="0"/>
              <a:t>Cornish, Selwyn. 2018. </a:t>
            </a:r>
            <a:r>
              <a:rPr lang="en-US" i="1" dirty="0"/>
              <a:t>The Evolution of Inflation </a:t>
            </a:r>
            <a:r>
              <a:rPr lang="en-AU" i="1" dirty="0" err="1"/>
              <a:t>Targetting</a:t>
            </a:r>
            <a:r>
              <a:rPr lang="en-US" i="1" dirty="0"/>
              <a:t> In Australia</a:t>
            </a:r>
            <a:r>
              <a:rPr lang="en-US" dirty="0"/>
              <a:t>. Canberra.</a:t>
            </a:r>
          </a:p>
          <a:p>
            <a:pPr lvl="1"/>
            <a:r>
              <a:rPr lang="en-US" dirty="0"/>
              <a:t>Katter R (Chairman). 2016. “Addressing Debt and Drought Problems in Rural Queensland.” </a:t>
            </a:r>
            <a:r>
              <a:rPr lang="en-US" dirty="0">
                <a:hlinkClick r:id="rId3"/>
              </a:rPr>
              <a:t>https://www.daf.qld.gov.au/ruraldebttaskforce/final-report</a:t>
            </a:r>
            <a:endParaRPr lang="en-US" dirty="0"/>
          </a:p>
          <a:p>
            <a:pPr lvl="1"/>
            <a:r>
              <a:rPr lang="en-AU" dirty="0"/>
              <a:t>McGovern , M. (2011). "Beyond the Australian debt dreamtime: Recognising imbalances." </a:t>
            </a:r>
            <a:r>
              <a:rPr lang="en-AU" u="sng" dirty="0"/>
              <a:t>Economic Analysis and Policy</a:t>
            </a:r>
            <a:r>
              <a:rPr lang="en-AU" dirty="0"/>
              <a:t> </a:t>
            </a:r>
            <a:r>
              <a:rPr lang="en-AU" b="1" dirty="0"/>
              <a:t>41</a:t>
            </a:r>
            <a:r>
              <a:rPr lang="en-AU" dirty="0"/>
              <a:t>(3): 169-191  </a:t>
            </a:r>
            <a:r>
              <a:rPr lang="en-AU" i="1" dirty="0"/>
              <a:t>as well as related papers at </a:t>
            </a:r>
            <a:r>
              <a:rPr lang="en-AU" i="1" dirty="0">
                <a:hlinkClick r:id="rId4"/>
              </a:rPr>
              <a:t>ruraloz.net</a:t>
            </a:r>
            <a:endParaRPr lang="en-AU" i="1" dirty="0"/>
          </a:p>
          <a:p>
            <a:pPr lvl="1"/>
            <a:r>
              <a:rPr lang="en-AU" dirty="0"/>
              <a:t>McGovern, M. (2014). "Subprime agriculture, and Australia?" </a:t>
            </a:r>
            <a:r>
              <a:rPr lang="en-AU" u="sng" dirty="0"/>
              <a:t>Economic Analysis and Policy</a:t>
            </a:r>
            <a:r>
              <a:rPr lang="en-AU" dirty="0"/>
              <a:t> </a:t>
            </a:r>
            <a:r>
              <a:rPr lang="en-AU" b="1" dirty="0"/>
              <a:t>44</a:t>
            </a:r>
            <a:r>
              <a:rPr lang="en-AU" dirty="0"/>
              <a:t>(3): 243-258.</a:t>
            </a:r>
          </a:p>
          <a:p>
            <a:pPr lvl="1"/>
            <a:r>
              <a:rPr lang="en-AU" dirty="0"/>
              <a:t>McGovern, M. (2017) The Queensland government is paying more for its debt than the average mortgage holder  </a:t>
            </a:r>
            <a:r>
              <a:rPr lang="en-AU" dirty="0">
                <a:hlinkClick r:id="rId5"/>
              </a:rPr>
              <a:t>https://theconversation.com/the-queensland-government-is-paying-more-for-its-debt-than-the-average-mortgage-holder-87586</a:t>
            </a:r>
            <a:endParaRPr lang="en-AU" dirty="0"/>
          </a:p>
          <a:p>
            <a:pPr lvl="1"/>
            <a:r>
              <a:rPr lang="en-US" dirty="0"/>
              <a:t>Royal Commission papers (useful case studies but failure to appreciate systemic problems)</a:t>
            </a:r>
          </a:p>
          <a:p>
            <a:pPr lvl="1"/>
            <a:r>
              <a:rPr lang="en-AU" dirty="0"/>
              <a:t>Turner, Adair (2016). </a:t>
            </a:r>
            <a:r>
              <a:rPr lang="en-AU" u="sng" dirty="0"/>
              <a:t>Between Debt and the Devil: Money, Credit and Fixing Global Finance</a:t>
            </a:r>
            <a:r>
              <a:rPr lang="en-AU" dirty="0"/>
              <a:t>. New Jersey, Princeton University Press</a:t>
            </a:r>
          </a:p>
          <a:p>
            <a:pPr marL="457200" lvl="1" indent="0">
              <a:buNone/>
            </a:pPr>
            <a:r>
              <a:rPr lang="en-AU" dirty="0"/>
              <a:t>Web pieces (</a:t>
            </a:r>
            <a:r>
              <a:rPr lang="en-AU" dirty="0" err="1"/>
              <a:t>eg</a:t>
            </a:r>
            <a:r>
              <a:rPr lang="en-AU" dirty="0"/>
              <a:t> Conversation, ABC News) are available by pressing immediate phrase to activate hyperlink</a:t>
            </a:r>
          </a:p>
          <a:p>
            <a:pPr lvl="1"/>
            <a:endParaRPr lang="en-AU" dirty="0"/>
          </a:p>
          <a:p>
            <a:pPr lvl="1"/>
            <a:endParaRPr lang="en-AU" dirty="0"/>
          </a:p>
          <a:p>
            <a:pPr marL="0" indent="0">
              <a:buNone/>
            </a:pPr>
            <a:endParaRPr lang="en-AU" dirty="0"/>
          </a:p>
          <a:p>
            <a:pPr lvl="1"/>
            <a:endParaRPr lang="en-AU" dirty="0"/>
          </a:p>
          <a:p>
            <a:pPr marL="457200" lvl="1" indent="0">
              <a:buNone/>
            </a:pPr>
            <a:endParaRPr lang="en-AU" dirty="0"/>
          </a:p>
          <a:p>
            <a:pPr marL="457200" lvl="1" indent="0">
              <a:buNone/>
            </a:pPr>
            <a:endParaRPr lang="en-AU" dirty="0"/>
          </a:p>
          <a:p>
            <a:pPr lvl="1"/>
            <a:endParaRPr lang="en-US" dirty="0"/>
          </a:p>
        </p:txBody>
      </p:sp>
    </p:spTree>
    <p:extLst>
      <p:ext uri="{BB962C8B-B14F-4D97-AF65-F5344CB8AC3E}">
        <p14:creationId xmlns:p14="http://schemas.microsoft.com/office/powerpoint/2010/main" val="1777458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2D4AD-372F-8A44-8B59-FD025759C990}"/>
              </a:ext>
            </a:extLst>
          </p:cNvPr>
          <p:cNvSpPr>
            <a:spLocks noGrp="1"/>
          </p:cNvSpPr>
          <p:nvPr>
            <p:ph type="title"/>
          </p:nvPr>
        </p:nvSpPr>
        <p:spPr/>
        <p:txBody>
          <a:bodyPr/>
          <a:lstStyle/>
          <a:p>
            <a:r>
              <a:rPr lang="en-US" i="1" dirty="0"/>
              <a:t>Your thoughts?</a:t>
            </a:r>
            <a:endParaRPr lang="en-AU" dirty="0"/>
          </a:p>
        </p:txBody>
      </p:sp>
      <p:sp>
        <p:nvSpPr>
          <p:cNvPr id="11" name="Content Placeholder 10">
            <a:extLst>
              <a:ext uri="{FF2B5EF4-FFF2-40B4-BE49-F238E27FC236}">
                <a16:creationId xmlns:a16="http://schemas.microsoft.com/office/drawing/2014/main" id="{FFEF2577-D3D5-ED47-AEFF-87C9C1ECD913}"/>
              </a:ext>
            </a:extLst>
          </p:cNvPr>
          <p:cNvSpPr>
            <a:spLocks noGrp="1"/>
          </p:cNvSpPr>
          <p:nvPr>
            <p:ph idx="1"/>
          </p:nvPr>
        </p:nvSpPr>
        <p:spPr/>
        <p:txBody>
          <a:bodyPr/>
          <a:lstStyle/>
          <a:p>
            <a:pPr marL="0" indent="0">
              <a:buNone/>
            </a:pPr>
            <a:endParaRPr lang="en-AU" dirty="0"/>
          </a:p>
        </p:txBody>
      </p:sp>
    </p:spTree>
    <p:extLst>
      <p:ext uri="{BB962C8B-B14F-4D97-AF65-F5344CB8AC3E}">
        <p14:creationId xmlns:p14="http://schemas.microsoft.com/office/powerpoint/2010/main" val="36722873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{84D53A12-231E-0841-AB09-302572EFD429}tf10001060</Template>
  <TotalTime>11035</TotalTime>
  <Words>2910</Words>
  <Application>Microsoft Macintosh PowerPoint</Application>
  <PresentationFormat>Widescreen</PresentationFormat>
  <Paragraphs>329</Paragraphs>
  <Slides>30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MS Mincho</vt:lpstr>
      <vt:lpstr>Arial</vt:lpstr>
      <vt:lpstr>Cambria</vt:lpstr>
      <vt:lpstr>Cambria Math</vt:lpstr>
      <vt:lpstr>Symbol</vt:lpstr>
      <vt:lpstr>Times</vt:lpstr>
      <vt:lpstr>Times New Roman</vt:lpstr>
      <vt:lpstr>Trebuchet MS</vt:lpstr>
      <vt:lpstr>Wingdings 3</vt:lpstr>
      <vt:lpstr>Facet</vt:lpstr>
      <vt:lpstr>Financial Reform and Development Banks</vt:lpstr>
      <vt:lpstr>Crowded out –then forced out- by  “too much of the Wrong Sort of Debt”  – even if you owe nothing?</vt:lpstr>
      <vt:lpstr>Aspirations not well met… Addressing the end of our debt dreamtime</vt:lpstr>
      <vt:lpstr>Aspirations?</vt:lpstr>
      <vt:lpstr>Aspiring,  We all journey in hope,  along a long and winding road </vt:lpstr>
      <vt:lpstr>Frustrated,  we all journey in fear,  along an increasingly depressing and dangerous road.</vt:lpstr>
      <vt:lpstr>Achieving Aspirations: the roles of Economy, Finance and Money</vt:lpstr>
      <vt:lpstr>Since Kev spoke, a multi-decade “debt dreamtime” has lead to imbalances and financial crises across the planet </vt:lpstr>
      <vt:lpstr>dangerous end of “debt dreamtime” underway yet stressed fundamentals go unaddressed.</vt:lpstr>
      <vt:lpstr>Same  DESTRUCTIVE  DEBT DEFLATION Cycle   Major Urban lagging  Rural Aust   by ~7 years?</vt:lpstr>
      <vt:lpstr>-50% ∓30%     Asset deflation in financial crises</vt:lpstr>
      <vt:lpstr>Qld Beef - and lagging 7 years Capital City households?</vt:lpstr>
      <vt:lpstr>Just sitting back is no longer an option…  Rebuilding Australian (Rural) Finances</vt:lpstr>
      <vt:lpstr>A discussion draft canvassing aspects of core economic and financial imbalances</vt:lpstr>
      <vt:lpstr>Needs Evident in 2014</vt:lpstr>
      <vt:lpstr>Essentially Correcting market excesses and failures</vt:lpstr>
      <vt:lpstr>Much has happened since 2014, but constructive dialogues and actions have not - so problems have worsened.</vt:lpstr>
      <vt:lpstr>Re-basing our actions</vt:lpstr>
      <vt:lpstr>Addressing imbalances Mitigating crises Rebuilding Australian finances  - and again prudently realising sound Aspirations  </vt:lpstr>
      <vt:lpstr>Issues, and Impacts on Parties to the Financial Relationship under Stress</vt:lpstr>
      <vt:lpstr>Underlying Issues of allocations and effects – and how these are, and might be, managed?</vt:lpstr>
      <vt:lpstr>Some Areas for Action</vt:lpstr>
      <vt:lpstr> E5 solutions effective, equitable, efficient, ethical, enabling   No time like the present for action?</vt:lpstr>
      <vt:lpstr>beyond “beam me up Scotty” (or “Shortenly”) financial teleportation thinking </vt:lpstr>
      <vt:lpstr>Challenge</vt:lpstr>
      <vt:lpstr>Rebalancing: 7 principles</vt:lpstr>
      <vt:lpstr>Happily, the RBA is unique in its Charter responsibilities, position and potentials</vt:lpstr>
      <vt:lpstr>QL 4 FT Figure 22.23/14 (1st / 2nd ed):  Vicious Circles in Twin and Triple Crises</vt:lpstr>
      <vt:lpstr>To be continued…</vt:lpstr>
      <vt:lpstr>Your thoughts?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Rebuilding Australian Finances</dc:title>
  <dc:creator>Mark McGovern</dc:creator>
  <cp:lastModifiedBy>Mark McGovern</cp:lastModifiedBy>
  <cp:revision>120</cp:revision>
  <dcterms:created xsi:type="dcterms:W3CDTF">2018-07-01T00:58:26Z</dcterms:created>
  <dcterms:modified xsi:type="dcterms:W3CDTF">2019-05-28T01:32:38Z</dcterms:modified>
</cp:coreProperties>
</file>