
<file path=[Content_Types].xml><?xml version="1.0" encoding="utf-8"?>
<Types xmlns="http://schemas.openxmlformats.org/package/2006/content-types">
  <Default Extension="xml" ContentType="application/xml"/>
  <Default Extension="wmf" ContentType="image/x-wmf"/>
  <Default Extension="jpg" ContentType="image/jpeg"/>
  <Default Extension="jpe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7" r:id="rId1"/>
  </p:sldMasterIdLst>
  <p:notesMasterIdLst>
    <p:notesMasterId r:id="rId39"/>
  </p:notesMasterIdLst>
  <p:handoutMasterIdLst>
    <p:handoutMasterId r:id="rId40"/>
  </p:handoutMasterIdLst>
  <p:sldIdLst>
    <p:sldId id="256" r:id="rId2"/>
    <p:sldId id="260" r:id="rId3"/>
    <p:sldId id="288" r:id="rId4"/>
    <p:sldId id="303" r:id="rId5"/>
    <p:sldId id="307" r:id="rId6"/>
    <p:sldId id="282" r:id="rId7"/>
    <p:sldId id="289" r:id="rId8"/>
    <p:sldId id="290" r:id="rId9"/>
    <p:sldId id="291" r:id="rId10"/>
    <p:sldId id="292" r:id="rId11"/>
    <p:sldId id="281" r:id="rId12"/>
    <p:sldId id="297" r:id="rId13"/>
    <p:sldId id="293" r:id="rId14"/>
    <p:sldId id="285" r:id="rId15"/>
    <p:sldId id="299" r:id="rId16"/>
    <p:sldId id="296" r:id="rId17"/>
    <p:sldId id="286" r:id="rId18"/>
    <p:sldId id="298" r:id="rId19"/>
    <p:sldId id="294" r:id="rId20"/>
    <p:sldId id="301" r:id="rId21"/>
    <p:sldId id="284" r:id="rId22"/>
    <p:sldId id="262" r:id="rId23"/>
    <p:sldId id="304" r:id="rId24"/>
    <p:sldId id="305" r:id="rId25"/>
    <p:sldId id="300" r:id="rId26"/>
    <p:sldId id="295" r:id="rId27"/>
    <p:sldId id="308" r:id="rId28"/>
    <p:sldId id="302" r:id="rId29"/>
    <p:sldId id="266" r:id="rId30"/>
    <p:sldId id="268" r:id="rId31"/>
    <p:sldId id="265" r:id="rId32"/>
    <p:sldId id="258" r:id="rId33"/>
    <p:sldId id="278" r:id="rId34"/>
    <p:sldId id="273" r:id="rId35"/>
    <p:sldId id="274" r:id="rId36"/>
    <p:sldId id="275" r:id="rId37"/>
    <p:sldId id="257"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clrMru>
    <a:srgbClr val="00FF00"/>
    <a:srgbClr val="FFCC66"/>
    <a:srgbClr val="FF6FCF"/>
    <a:srgbClr val="F26D10"/>
    <a:srgbClr val="F200FB"/>
    <a:srgbClr val="42EFE8"/>
    <a:srgbClr val="FF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0" d="100"/>
          <a:sy n="120" d="100"/>
        </p:scale>
        <p:origin x="-131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handoutMaster" Target="handoutMasters/handout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8365D3-7232-EA49-AE77-E6973D72F6AE}"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3CC50C04-1B9E-DC48-8151-DCF3B5E3C129}">
      <dgm:prSet phldrT="[Text]" custT="1"/>
      <dgm:spPr/>
      <dgm:t>
        <a:bodyPr/>
        <a:lstStyle/>
        <a:p>
          <a:r>
            <a:rPr lang="en-US" sz="2000" b="1" i="0" dirty="0" smtClean="0">
              <a:solidFill>
                <a:schemeClr val="bg2"/>
              </a:solidFill>
            </a:rPr>
            <a:t>SEEK</a:t>
          </a:r>
          <a:r>
            <a:rPr lang="en-US" sz="2000" b="1" i="1" dirty="0" smtClean="0">
              <a:solidFill>
                <a:schemeClr val="bg2"/>
              </a:solidFill>
            </a:rPr>
            <a:t>: </a:t>
          </a:r>
          <a:r>
            <a:rPr lang="en-US" sz="2000" b="1" i="1" dirty="0" smtClean="0">
              <a:solidFill>
                <a:schemeClr val="tx1"/>
              </a:solidFill>
            </a:rPr>
            <a:t>Profitable enterprise</a:t>
          </a:r>
          <a:r>
            <a:rPr lang="en-US" sz="2000" b="1" i="1" dirty="0" smtClean="0">
              <a:solidFill>
                <a:schemeClr val="bg2"/>
              </a:solidFill>
            </a:rPr>
            <a:t> as a means to…</a:t>
          </a:r>
          <a:endParaRPr lang="en-US" sz="2000" b="1" i="1" dirty="0">
            <a:solidFill>
              <a:schemeClr val="bg2"/>
            </a:solidFill>
          </a:endParaRPr>
        </a:p>
      </dgm:t>
    </dgm:pt>
    <dgm:pt modelId="{84DED259-7F3E-F143-A40A-56A114CC79C3}" type="parTrans" cxnId="{B80A2802-CD85-B14E-8A75-903CA2D47E19}">
      <dgm:prSet/>
      <dgm:spPr/>
      <dgm:t>
        <a:bodyPr/>
        <a:lstStyle/>
        <a:p>
          <a:endParaRPr lang="en-US"/>
        </a:p>
      </dgm:t>
    </dgm:pt>
    <dgm:pt modelId="{DB7E5391-86A3-8643-B3B5-4EA31A34A8C9}" type="sibTrans" cxnId="{B80A2802-CD85-B14E-8A75-903CA2D47E19}">
      <dgm:prSet/>
      <dgm:spPr/>
      <dgm:t>
        <a:bodyPr/>
        <a:lstStyle/>
        <a:p>
          <a:endParaRPr lang="en-US"/>
        </a:p>
      </dgm:t>
    </dgm:pt>
    <dgm:pt modelId="{71F16423-F730-DD4D-ACD6-6309E8A06E73}">
      <dgm:prSet phldrT="[Text]"/>
      <dgm:spPr/>
      <dgm:t>
        <a:bodyPr/>
        <a:lstStyle/>
        <a:p>
          <a:r>
            <a:rPr lang="en-US" dirty="0" smtClean="0">
              <a:solidFill>
                <a:srgbClr val="FF0000"/>
              </a:solidFill>
            </a:rPr>
            <a:t>Purpose</a:t>
          </a:r>
          <a:endParaRPr lang="en-US" dirty="0">
            <a:solidFill>
              <a:srgbClr val="FF0000"/>
            </a:solidFill>
          </a:endParaRPr>
        </a:p>
      </dgm:t>
    </dgm:pt>
    <dgm:pt modelId="{AB46D898-5A80-644B-A72C-0CB164C892E6}" type="parTrans" cxnId="{FC263329-BE66-BC48-83D3-4E3703D3D6E2}">
      <dgm:prSet/>
      <dgm:spPr/>
      <dgm:t>
        <a:bodyPr/>
        <a:lstStyle/>
        <a:p>
          <a:endParaRPr lang="en-US"/>
        </a:p>
      </dgm:t>
    </dgm:pt>
    <dgm:pt modelId="{ED62B9B8-4F40-8B41-AD43-1A5A2784F8C7}" type="sibTrans" cxnId="{FC263329-BE66-BC48-83D3-4E3703D3D6E2}">
      <dgm:prSet/>
      <dgm:spPr/>
      <dgm:t>
        <a:bodyPr/>
        <a:lstStyle/>
        <a:p>
          <a:endParaRPr lang="en-US"/>
        </a:p>
      </dgm:t>
    </dgm:pt>
    <dgm:pt modelId="{B8B3855A-96BF-0C4B-9C62-CB3E8664E337}">
      <dgm:prSet phldrT="[Text]"/>
      <dgm:spPr/>
      <dgm:t>
        <a:bodyPr/>
        <a:lstStyle/>
        <a:p>
          <a:pPr algn="l"/>
          <a:r>
            <a:rPr lang="en-US" dirty="0" smtClean="0">
              <a:solidFill>
                <a:srgbClr val="FF0000"/>
              </a:solidFill>
            </a:rPr>
            <a:t>Predispositions</a:t>
          </a:r>
          <a:endParaRPr lang="en-US" dirty="0">
            <a:solidFill>
              <a:srgbClr val="FF0000"/>
            </a:solidFill>
          </a:endParaRPr>
        </a:p>
      </dgm:t>
    </dgm:pt>
    <dgm:pt modelId="{C4663BC3-321F-D746-A6D1-D1A386385A4A}" type="parTrans" cxnId="{E844C0EA-0861-364D-A05C-07E6F8781811}">
      <dgm:prSet/>
      <dgm:spPr/>
      <dgm:t>
        <a:bodyPr/>
        <a:lstStyle/>
        <a:p>
          <a:endParaRPr lang="en-US"/>
        </a:p>
      </dgm:t>
    </dgm:pt>
    <dgm:pt modelId="{B2D36C37-0AB9-574D-B98D-4A8A453E3571}" type="sibTrans" cxnId="{E844C0EA-0861-364D-A05C-07E6F8781811}">
      <dgm:prSet/>
      <dgm:spPr/>
      <dgm:t>
        <a:bodyPr/>
        <a:lstStyle/>
        <a:p>
          <a:endParaRPr lang="en-US"/>
        </a:p>
      </dgm:t>
    </dgm:pt>
    <dgm:pt modelId="{278ED310-034D-2A4C-BB14-5383FA56B554}">
      <dgm:prSet phldrT="[Text]"/>
      <dgm:spPr/>
      <dgm:t>
        <a:bodyPr/>
        <a:lstStyle/>
        <a:p>
          <a:r>
            <a:rPr lang="en-US" dirty="0" smtClean="0">
              <a:solidFill>
                <a:srgbClr val="FF0000"/>
              </a:solidFill>
            </a:rPr>
            <a:t>Processes</a:t>
          </a:r>
          <a:endParaRPr lang="en-US" dirty="0">
            <a:solidFill>
              <a:srgbClr val="FF0000"/>
            </a:solidFill>
          </a:endParaRPr>
        </a:p>
      </dgm:t>
    </dgm:pt>
    <dgm:pt modelId="{AF887A7D-F0DB-3E4C-BF92-45A759C03378}" type="parTrans" cxnId="{E7766208-24C6-CE40-801D-0A21EEBF223F}">
      <dgm:prSet/>
      <dgm:spPr/>
      <dgm:t>
        <a:bodyPr/>
        <a:lstStyle/>
        <a:p>
          <a:endParaRPr lang="en-US"/>
        </a:p>
      </dgm:t>
    </dgm:pt>
    <dgm:pt modelId="{E171416F-2B1B-AE4E-92F5-0184ADF539DA}" type="sibTrans" cxnId="{E7766208-24C6-CE40-801D-0A21EEBF223F}">
      <dgm:prSet/>
      <dgm:spPr/>
      <dgm:t>
        <a:bodyPr/>
        <a:lstStyle/>
        <a:p>
          <a:endParaRPr lang="en-US"/>
        </a:p>
      </dgm:t>
    </dgm:pt>
    <dgm:pt modelId="{C356F7CA-8905-F640-A772-278B7F9B2572}">
      <dgm:prSet/>
      <dgm:spPr/>
      <dgm:t>
        <a:bodyPr/>
        <a:lstStyle/>
        <a:p>
          <a:r>
            <a:rPr lang="en-US" dirty="0" smtClean="0">
              <a:solidFill>
                <a:srgbClr val="FF0000"/>
              </a:solidFill>
            </a:rPr>
            <a:t>Common resolve</a:t>
          </a:r>
          <a:endParaRPr lang="en-US" dirty="0">
            <a:solidFill>
              <a:srgbClr val="FF0000"/>
            </a:solidFill>
          </a:endParaRPr>
        </a:p>
      </dgm:t>
    </dgm:pt>
    <dgm:pt modelId="{3D88ADB2-A762-AA4B-B4A9-4A2D7EB67C69}" type="parTrans" cxnId="{81FFD828-2CF1-2546-B474-C779FBB09EFD}">
      <dgm:prSet/>
      <dgm:spPr/>
      <dgm:t>
        <a:bodyPr/>
        <a:lstStyle/>
        <a:p>
          <a:endParaRPr lang="en-US"/>
        </a:p>
      </dgm:t>
    </dgm:pt>
    <dgm:pt modelId="{960069D2-50C3-4748-85B7-03B22E6D690C}" type="sibTrans" cxnId="{81FFD828-2CF1-2546-B474-C779FBB09EFD}">
      <dgm:prSet/>
      <dgm:spPr/>
      <dgm:t>
        <a:bodyPr/>
        <a:lstStyle/>
        <a:p>
          <a:endParaRPr lang="en-US"/>
        </a:p>
      </dgm:t>
    </dgm:pt>
    <dgm:pt modelId="{C96CB944-2A7F-B14A-8EE8-8457204F4D6E}">
      <dgm:prSet/>
      <dgm:spPr/>
      <dgm:t>
        <a:bodyPr/>
        <a:lstStyle/>
        <a:p>
          <a:r>
            <a:rPr lang="en-US" dirty="0" smtClean="0">
              <a:solidFill>
                <a:srgbClr val="FF0000"/>
              </a:solidFill>
            </a:rPr>
            <a:t>Viable activities</a:t>
          </a:r>
          <a:endParaRPr lang="en-US" dirty="0">
            <a:solidFill>
              <a:srgbClr val="FF0000"/>
            </a:solidFill>
          </a:endParaRPr>
        </a:p>
      </dgm:t>
    </dgm:pt>
    <dgm:pt modelId="{3580C59C-9471-8E42-BD03-74FCC14E21DF}" type="parTrans" cxnId="{07B1607C-DEA4-484A-B75D-B6846268B26A}">
      <dgm:prSet/>
      <dgm:spPr/>
      <dgm:t>
        <a:bodyPr/>
        <a:lstStyle/>
        <a:p>
          <a:endParaRPr lang="en-US"/>
        </a:p>
      </dgm:t>
    </dgm:pt>
    <dgm:pt modelId="{F476C79C-E873-3948-90B1-65761822C912}" type="sibTrans" cxnId="{07B1607C-DEA4-484A-B75D-B6846268B26A}">
      <dgm:prSet/>
      <dgm:spPr/>
      <dgm:t>
        <a:bodyPr/>
        <a:lstStyle/>
        <a:p>
          <a:endParaRPr lang="en-US"/>
        </a:p>
      </dgm:t>
    </dgm:pt>
    <dgm:pt modelId="{F4E993BE-D4E2-3149-BB00-89F057E0B731}">
      <dgm:prSet/>
      <dgm:spPr/>
      <dgm:t>
        <a:bodyPr/>
        <a:lstStyle/>
        <a:p>
          <a:r>
            <a:rPr lang="en-US" dirty="0" smtClean="0">
              <a:solidFill>
                <a:srgbClr val="FF0000"/>
              </a:solidFill>
            </a:rPr>
            <a:t>Affordable funding</a:t>
          </a:r>
          <a:endParaRPr lang="en-US" dirty="0">
            <a:solidFill>
              <a:srgbClr val="FF0000"/>
            </a:solidFill>
          </a:endParaRPr>
        </a:p>
      </dgm:t>
    </dgm:pt>
    <dgm:pt modelId="{E1A4DB7B-BFAD-C443-BB7B-4D7E4E5A640F}" type="parTrans" cxnId="{3A3F49B1-6EA6-684B-95B8-5D95C1A0E46A}">
      <dgm:prSet/>
      <dgm:spPr/>
      <dgm:t>
        <a:bodyPr/>
        <a:lstStyle/>
        <a:p>
          <a:endParaRPr lang="en-US"/>
        </a:p>
      </dgm:t>
    </dgm:pt>
    <dgm:pt modelId="{5FF03859-E615-8046-8187-A70E2401CFFE}" type="sibTrans" cxnId="{3A3F49B1-6EA6-684B-95B8-5D95C1A0E46A}">
      <dgm:prSet/>
      <dgm:spPr/>
      <dgm:t>
        <a:bodyPr/>
        <a:lstStyle/>
        <a:p>
          <a:endParaRPr lang="en-US"/>
        </a:p>
      </dgm:t>
    </dgm:pt>
    <dgm:pt modelId="{026B1A20-5EBC-574A-AB8A-76E81E064257}">
      <dgm:prSet phldrT="[Text]"/>
      <dgm:spPr/>
      <dgm:t>
        <a:bodyPr/>
        <a:lstStyle/>
        <a:p>
          <a:pPr algn="l"/>
          <a:r>
            <a:rPr lang="en-US" dirty="0" smtClean="0">
              <a:solidFill>
                <a:srgbClr val="FF0000"/>
              </a:solidFill>
            </a:rPr>
            <a:t>Progressive relations</a:t>
          </a:r>
          <a:endParaRPr lang="en-US" dirty="0">
            <a:solidFill>
              <a:srgbClr val="FF0000"/>
            </a:solidFill>
          </a:endParaRPr>
        </a:p>
      </dgm:t>
    </dgm:pt>
    <dgm:pt modelId="{9E8F11ED-35F7-2442-9D45-C7B49D713E02}" type="parTrans" cxnId="{CDAD7B4A-4A1F-B34C-8884-8180E5182C7B}">
      <dgm:prSet/>
      <dgm:spPr/>
      <dgm:t>
        <a:bodyPr/>
        <a:lstStyle/>
        <a:p>
          <a:endParaRPr lang="en-US"/>
        </a:p>
      </dgm:t>
    </dgm:pt>
    <dgm:pt modelId="{806BAF7F-E836-EA45-8390-3871BE5B71A3}" type="sibTrans" cxnId="{CDAD7B4A-4A1F-B34C-8884-8180E5182C7B}">
      <dgm:prSet/>
      <dgm:spPr/>
      <dgm:t>
        <a:bodyPr/>
        <a:lstStyle/>
        <a:p>
          <a:endParaRPr lang="en-US"/>
        </a:p>
      </dgm:t>
    </dgm:pt>
    <dgm:pt modelId="{D7E82220-688C-564B-81EF-4512769EAE87}">
      <dgm:prSet phldrT="[Text]"/>
      <dgm:spPr/>
      <dgm:t>
        <a:bodyPr/>
        <a:lstStyle/>
        <a:p>
          <a:pPr algn="l"/>
          <a:r>
            <a:rPr lang="en-US" dirty="0" smtClean="0">
              <a:solidFill>
                <a:srgbClr val="FF0000"/>
              </a:solidFill>
            </a:rPr>
            <a:t>Prudent conduct</a:t>
          </a:r>
          <a:endParaRPr lang="en-US" dirty="0">
            <a:solidFill>
              <a:srgbClr val="FF0000"/>
            </a:solidFill>
          </a:endParaRPr>
        </a:p>
      </dgm:t>
    </dgm:pt>
    <dgm:pt modelId="{C931A3A8-5E70-5D4F-BB0E-6504B8EC694B}" type="parTrans" cxnId="{3A0D06DE-A74F-3844-8AEB-35D554139520}">
      <dgm:prSet/>
      <dgm:spPr/>
      <dgm:t>
        <a:bodyPr/>
        <a:lstStyle/>
        <a:p>
          <a:endParaRPr lang="en-US"/>
        </a:p>
      </dgm:t>
    </dgm:pt>
    <dgm:pt modelId="{23B96C65-D87A-024F-838C-FA37612A88D3}" type="sibTrans" cxnId="{3A0D06DE-A74F-3844-8AEB-35D554139520}">
      <dgm:prSet/>
      <dgm:spPr/>
      <dgm:t>
        <a:bodyPr/>
        <a:lstStyle/>
        <a:p>
          <a:endParaRPr lang="en-US"/>
        </a:p>
      </dgm:t>
    </dgm:pt>
    <dgm:pt modelId="{286ED785-7EEA-9140-A6BB-7C79018C5DF0}">
      <dgm:prSet phldrT="[Text]"/>
      <dgm:spPr/>
      <dgm:t>
        <a:bodyPr/>
        <a:lstStyle/>
        <a:p>
          <a:pPr algn="l"/>
          <a:r>
            <a:rPr lang="en-US" dirty="0" smtClean="0">
              <a:solidFill>
                <a:srgbClr val="FF0000"/>
              </a:solidFill>
            </a:rPr>
            <a:t>Equitable regard</a:t>
          </a:r>
          <a:endParaRPr lang="en-US" dirty="0">
            <a:solidFill>
              <a:srgbClr val="FF0000"/>
            </a:solidFill>
          </a:endParaRPr>
        </a:p>
      </dgm:t>
    </dgm:pt>
    <dgm:pt modelId="{37E2BE84-0AEF-C541-BBBC-6706FA715475}" type="parTrans" cxnId="{1C0DE636-296B-0D4F-9DEA-CF130125B1FF}">
      <dgm:prSet/>
      <dgm:spPr/>
      <dgm:t>
        <a:bodyPr/>
        <a:lstStyle/>
        <a:p>
          <a:endParaRPr lang="en-US"/>
        </a:p>
      </dgm:t>
    </dgm:pt>
    <dgm:pt modelId="{689A4803-366F-EE4E-83BE-7CACB2E8B6A7}" type="sibTrans" cxnId="{1C0DE636-296B-0D4F-9DEA-CF130125B1FF}">
      <dgm:prSet/>
      <dgm:spPr/>
      <dgm:t>
        <a:bodyPr/>
        <a:lstStyle/>
        <a:p>
          <a:endParaRPr lang="en-US"/>
        </a:p>
      </dgm:t>
    </dgm:pt>
    <dgm:pt modelId="{C4AB1152-01B8-E349-BD63-8EE8412C250C}">
      <dgm:prSet phldrT="[Text]"/>
      <dgm:spPr/>
      <dgm:t>
        <a:bodyPr/>
        <a:lstStyle/>
        <a:p>
          <a:r>
            <a:rPr lang="en-US" dirty="0" smtClean="0">
              <a:solidFill>
                <a:srgbClr val="FF0000"/>
              </a:solidFill>
            </a:rPr>
            <a:t>Realistic positioning</a:t>
          </a:r>
          <a:endParaRPr lang="en-US" dirty="0">
            <a:solidFill>
              <a:srgbClr val="FF0000"/>
            </a:solidFill>
          </a:endParaRPr>
        </a:p>
      </dgm:t>
    </dgm:pt>
    <dgm:pt modelId="{4E4D4736-4C2A-3546-AF54-0942730AC9DF}" type="parTrans" cxnId="{16ADE82C-07F6-7446-A2BB-5C9F34249498}">
      <dgm:prSet/>
      <dgm:spPr/>
      <dgm:t>
        <a:bodyPr/>
        <a:lstStyle/>
        <a:p>
          <a:endParaRPr lang="en-US"/>
        </a:p>
      </dgm:t>
    </dgm:pt>
    <dgm:pt modelId="{71719ECA-2C90-7640-85C9-8933808AF6D9}" type="sibTrans" cxnId="{16ADE82C-07F6-7446-A2BB-5C9F34249498}">
      <dgm:prSet/>
      <dgm:spPr/>
      <dgm:t>
        <a:bodyPr/>
        <a:lstStyle/>
        <a:p>
          <a:endParaRPr lang="en-US"/>
        </a:p>
      </dgm:t>
    </dgm:pt>
    <dgm:pt modelId="{F54BAE0E-126F-6B40-ACA5-DD3045F55E01}">
      <dgm:prSet phldrT="[Text]"/>
      <dgm:spPr/>
      <dgm:t>
        <a:bodyPr/>
        <a:lstStyle/>
        <a:p>
          <a:r>
            <a:rPr lang="en-US" dirty="0" smtClean="0">
              <a:solidFill>
                <a:srgbClr val="FF0000"/>
              </a:solidFill>
            </a:rPr>
            <a:t>“thinking that E3 works...” </a:t>
          </a:r>
          <a:endParaRPr lang="en-US" dirty="0">
            <a:solidFill>
              <a:srgbClr val="FF0000"/>
            </a:solidFill>
          </a:endParaRPr>
        </a:p>
      </dgm:t>
    </dgm:pt>
    <dgm:pt modelId="{23ABED05-5CA9-5F42-8E99-7396F2BF225C}" type="parTrans" cxnId="{495A0B00-5869-DB4D-8D91-8F5ACAAF8D9D}">
      <dgm:prSet/>
      <dgm:spPr/>
      <dgm:t>
        <a:bodyPr/>
        <a:lstStyle/>
        <a:p>
          <a:endParaRPr lang="en-US"/>
        </a:p>
      </dgm:t>
    </dgm:pt>
    <dgm:pt modelId="{2DD60770-95A7-7741-A40D-D5BAE0C54220}" type="sibTrans" cxnId="{495A0B00-5869-DB4D-8D91-8F5ACAAF8D9D}">
      <dgm:prSet/>
      <dgm:spPr/>
      <dgm:t>
        <a:bodyPr/>
        <a:lstStyle/>
        <a:p>
          <a:endParaRPr lang="en-US"/>
        </a:p>
      </dgm:t>
    </dgm:pt>
    <dgm:pt modelId="{BD15BADC-580E-9B46-A41C-A9234EEBA191}">
      <dgm:prSet phldrT="[Text]"/>
      <dgm:spPr/>
      <dgm:t>
        <a:bodyPr/>
        <a:lstStyle/>
        <a:p>
          <a:r>
            <a:rPr lang="en-US" dirty="0" smtClean="0">
              <a:solidFill>
                <a:srgbClr val="FF0000"/>
              </a:solidFill>
            </a:rPr>
            <a:t>Apt orientation</a:t>
          </a:r>
          <a:endParaRPr lang="en-US" dirty="0">
            <a:solidFill>
              <a:srgbClr val="FF0000"/>
            </a:solidFill>
          </a:endParaRPr>
        </a:p>
      </dgm:t>
    </dgm:pt>
    <dgm:pt modelId="{4702C105-17C3-9B41-9DA8-1515EA764DAD}" type="parTrans" cxnId="{587362FE-232F-5E45-8E5E-72A246AE66C9}">
      <dgm:prSet/>
      <dgm:spPr/>
      <dgm:t>
        <a:bodyPr/>
        <a:lstStyle/>
        <a:p>
          <a:endParaRPr lang="en-US"/>
        </a:p>
      </dgm:t>
    </dgm:pt>
    <dgm:pt modelId="{48E34370-06E0-C94E-AF85-3992396EA2F2}" type="sibTrans" cxnId="{587362FE-232F-5E45-8E5E-72A246AE66C9}">
      <dgm:prSet/>
      <dgm:spPr/>
      <dgm:t>
        <a:bodyPr/>
        <a:lstStyle/>
        <a:p>
          <a:endParaRPr lang="en-US"/>
        </a:p>
      </dgm:t>
    </dgm:pt>
    <dgm:pt modelId="{6E6A1C17-24CD-2D4A-BB1D-309D9704FAA9}" type="pres">
      <dgm:prSet presAssocID="{148365D3-7232-EA49-AE77-E6973D72F6AE}" presName="cycle" presStyleCnt="0">
        <dgm:presLayoutVars>
          <dgm:chMax val="1"/>
          <dgm:dir/>
          <dgm:animLvl val="ctr"/>
          <dgm:resizeHandles val="exact"/>
        </dgm:presLayoutVars>
      </dgm:prSet>
      <dgm:spPr/>
      <dgm:t>
        <a:bodyPr/>
        <a:lstStyle/>
        <a:p>
          <a:endParaRPr lang="en-US"/>
        </a:p>
      </dgm:t>
    </dgm:pt>
    <dgm:pt modelId="{C19872A9-C315-2F4A-9245-0C16706F2BF3}" type="pres">
      <dgm:prSet presAssocID="{3CC50C04-1B9E-DC48-8151-DCF3B5E3C129}" presName="centerShape" presStyleLbl="node0" presStyleIdx="0" presStyleCnt="1" custScaleX="271485" custScaleY="54777" custLinFactNeighborX="-3706" custLinFactNeighborY="-13487"/>
      <dgm:spPr/>
      <dgm:t>
        <a:bodyPr/>
        <a:lstStyle/>
        <a:p>
          <a:endParaRPr lang="en-US"/>
        </a:p>
      </dgm:t>
    </dgm:pt>
    <dgm:pt modelId="{51ECE3EA-F748-2446-9D0A-0835533E30AA}" type="pres">
      <dgm:prSet presAssocID="{AB46D898-5A80-644B-A72C-0CB164C892E6}" presName="parTrans" presStyleLbl="bgSibTrans2D1" presStyleIdx="0" presStyleCnt="3" custScaleX="116362"/>
      <dgm:spPr/>
      <dgm:t>
        <a:bodyPr/>
        <a:lstStyle/>
        <a:p>
          <a:endParaRPr lang="en-US"/>
        </a:p>
      </dgm:t>
    </dgm:pt>
    <dgm:pt modelId="{FC09BF71-6C45-1C47-B96F-5D728812E7DE}" type="pres">
      <dgm:prSet presAssocID="{71F16423-F730-DD4D-ACD6-6309E8A06E73}" presName="node" presStyleLbl="node1" presStyleIdx="0" presStyleCnt="3" custRadScaleRad="153655" custRadScaleInc="-3790">
        <dgm:presLayoutVars>
          <dgm:bulletEnabled val="1"/>
        </dgm:presLayoutVars>
      </dgm:prSet>
      <dgm:spPr/>
      <dgm:t>
        <a:bodyPr/>
        <a:lstStyle/>
        <a:p>
          <a:endParaRPr lang="en-US"/>
        </a:p>
      </dgm:t>
    </dgm:pt>
    <dgm:pt modelId="{BB991858-59E9-AB49-A2FA-699AF8580124}" type="pres">
      <dgm:prSet presAssocID="{C4663BC3-321F-D746-A6D1-D1A386385A4A}" presName="parTrans" presStyleLbl="bgSibTrans2D1" presStyleIdx="1" presStyleCnt="3"/>
      <dgm:spPr/>
      <dgm:t>
        <a:bodyPr/>
        <a:lstStyle/>
        <a:p>
          <a:endParaRPr lang="en-US"/>
        </a:p>
      </dgm:t>
    </dgm:pt>
    <dgm:pt modelId="{7F913F5E-A745-7E47-9EF0-48213FB12782}" type="pres">
      <dgm:prSet presAssocID="{B8B3855A-96BF-0C4B-9C62-CB3E8664E337}" presName="node" presStyleLbl="node1" presStyleIdx="1" presStyleCnt="3" custScaleX="113627" custRadScaleRad="102991" custRadScaleInc="-77">
        <dgm:presLayoutVars>
          <dgm:bulletEnabled val="1"/>
        </dgm:presLayoutVars>
      </dgm:prSet>
      <dgm:spPr/>
      <dgm:t>
        <a:bodyPr/>
        <a:lstStyle/>
        <a:p>
          <a:endParaRPr lang="en-US"/>
        </a:p>
      </dgm:t>
    </dgm:pt>
    <dgm:pt modelId="{47D95436-C517-F640-BBC0-06A6817D6134}" type="pres">
      <dgm:prSet presAssocID="{AF887A7D-F0DB-3E4C-BF92-45A759C03378}" presName="parTrans" presStyleLbl="bgSibTrans2D1" presStyleIdx="2" presStyleCnt="3" custScaleX="109946"/>
      <dgm:spPr/>
      <dgm:t>
        <a:bodyPr/>
        <a:lstStyle/>
        <a:p>
          <a:endParaRPr lang="en-US"/>
        </a:p>
      </dgm:t>
    </dgm:pt>
    <dgm:pt modelId="{7B7643BB-8DFD-704F-9E84-172F8DAD132E}" type="pres">
      <dgm:prSet presAssocID="{278ED310-034D-2A4C-BB14-5383FA56B554}" presName="node" presStyleLbl="node1" presStyleIdx="2" presStyleCnt="3" custScaleX="130204" custRadScaleRad="149636" custRadScaleInc="-227">
        <dgm:presLayoutVars>
          <dgm:bulletEnabled val="1"/>
        </dgm:presLayoutVars>
      </dgm:prSet>
      <dgm:spPr/>
      <dgm:t>
        <a:bodyPr/>
        <a:lstStyle/>
        <a:p>
          <a:endParaRPr lang="en-US"/>
        </a:p>
      </dgm:t>
    </dgm:pt>
  </dgm:ptLst>
  <dgm:cxnLst>
    <dgm:cxn modelId="{2EC65709-E70F-BE4B-93AD-631004CA3CAC}" type="presOf" srcId="{F54BAE0E-126F-6B40-ACA5-DD3045F55E01}" destId="{7B7643BB-8DFD-704F-9E84-172F8DAD132E}" srcOrd="0" destOrd="2" presId="urn:microsoft.com/office/officeart/2005/8/layout/radial4"/>
    <dgm:cxn modelId="{91468D07-3FE8-D048-8DA9-19E2298FE1DF}" type="presOf" srcId="{BD15BADC-580E-9B46-A41C-A9234EEBA191}" destId="{7B7643BB-8DFD-704F-9E84-172F8DAD132E}" srcOrd="0" destOrd="3" presId="urn:microsoft.com/office/officeart/2005/8/layout/radial4"/>
    <dgm:cxn modelId="{3CB84C75-028A-5747-9D24-10B7BA6FEC2D}" type="presOf" srcId="{F4E993BE-D4E2-3149-BB00-89F057E0B731}" destId="{FC09BF71-6C45-1C47-B96F-5D728812E7DE}" srcOrd="0" destOrd="3" presId="urn:microsoft.com/office/officeart/2005/8/layout/radial4"/>
    <dgm:cxn modelId="{0D7961FB-1FFE-4B4A-84D8-C79442346F61}" type="presOf" srcId="{AF887A7D-F0DB-3E4C-BF92-45A759C03378}" destId="{47D95436-C517-F640-BBC0-06A6817D6134}" srcOrd="0" destOrd="0" presId="urn:microsoft.com/office/officeart/2005/8/layout/radial4"/>
    <dgm:cxn modelId="{F20E6F83-2935-4643-8F30-4F9DDFAA98CC}" type="presOf" srcId="{C356F7CA-8905-F640-A772-278B7F9B2572}" destId="{FC09BF71-6C45-1C47-B96F-5D728812E7DE}" srcOrd="0" destOrd="1" presId="urn:microsoft.com/office/officeart/2005/8/layout/radial4"/>
    <dgm:cxn modelId="{FC263329-BE66-BC48-83D3-4E3703D3D6E2}" srcId="{3CC50C04-1B9E-DC48-8151-DCF3B5E3C129}" destId="{71F16423-F730-DD4D-ACD6-6309E8A06E73}" srcOrd="0" destOrd="0" parTransId="{AB46D898-5A80-644B-A72C-0CB164C892E6}" sibTransId="{ED62B9B8-4F40-8B41-AD43-1A5A2784F8C7}"/>
    <dgm:cxn modelId="{16ADE82C-07F6-7446-A2BB-5C9F34249498}" srcId="{278ED310-034D-2A4C-BB14-5383FA56B554}" destId="{C4AB1152-01B8-E349-BD63-8EE8412C250C}" srcOrd="0" destOrd="0" parTransId="{4E4D4736-4C2A-3546-AF54-0942730AC9DF}" sibTransId="{71719ECA-2C90-7640-85C9-8933808AF6D9}"/>
    <dgm:cxn modelId="{91A9B34F-2199-654D-B9B2-71D6E48FDE6C}" type="presOf" srcId="{71F16423-F730-DD4D-ACD6-6309E8A06E73}" destId="{FC09BF71-6C45-1C47-B96F-5D728812E7DE}" srcOrd="0" destOrd="0" presId="urn:microsoft.com/office/officeart/2005/8/layout/radial4"/>
    <dgm:cxn modelId="{495A0B00-5869-DB4D-8D91-8F5ACAAF8D9D}" srcId="{278ED310-034D-2A4C-BB14-5383FA56B554}" destId="{F54BAE0E-126F-6B40-ACA5-DD3045F55E01}" srcOrd="1" destOrd="0" parTransId="{23ABED05-5CA9-5F42-8E99-7396F2BF225C}" sibTransId="{2DD60770-95A7-7741-A40D-D5BAE0C54220}"/>
    <dgm:cxn modelId="{3A0D06DE-A74F-3844-8AEB-35D554139520}" srcId="{B8B3855A-96BF-0C4B-9C62-CB3E8664E337}" destId="{D7E82220-688C-564B-81EF-4512769EAE87}" srcOrd="1" destOrd="0" parTransId="{C931A3A8-5E70-5D4F-BB0E-6504B8EC694B}" sibTransId="{23B96C65-D87A-024F-838C-FA37612A88D3}"/>
    <dgm:cxn modelId="{B5CFE6BF-E40E-8242-820A-6A9336A78691}" type="presOf" srcId="{286ED785-7EEA-9140-A6BB-7C79018C5DF0}" destId="{7F913F5E-A745-7E47-9EF0-48213FB12782}" srcOrd="0" destOrd="3" presId="urn:microsoft.com/office/officeart/2005/8/layout/radial4"/>
    <dgm:cxn modelId="{489F0DF1-D1AC-9C4A-A5CF-622B0C032261}" type="presOf" srcId="{026B1A20-5EBC-574A-AB8A-76E81E064257}" destId="{7F913F5E-A745-7E47-9EF0-48213FB12782}" srcOrd="0" destOrd="1" presId="urn:microsoft.com/office/officeart/2005/8/layout/radial4"/>
    <dgm:cxn modelId="{18AACD48-3F7B-9541-A791-97B7A1CD3AC5}" type="presOf" srcId="{148365D3-7232-EA49-AE77-E6973D72F6AE}" destId="{6E6A1C17-24CD-2D4A-BB1D-309D9704FAA9}" srcOrd="0" destOrd="0" presId="urn:microsoft.com/office/officeart/2005/8/layout/radial4"/>
    <dgm:cxn modelId="{01FD5C68-AA5D-C64C-BF5C-57CFDCF74C76}" type="presOf" srcId="{D7E82220-688C-564B-81EF-4512769EAE87}" destId="{7F913F5E-A745-7E47-9EF0-48213FB12782}" srcOrd="0" destOrd="2" presId="urn:microsoft.com/office/officeart/2005/8/layout/radial4"/>
    <dgm:cxn modelId="{D4B9CD0D-1977-044E-8662-B64A7C2A35C0}" type="presOf" srcId="{C96CB944-2A7F-B14A-8EE8-8457204F4D6E}" destId="{FC09BF71-6C45-1C47-B96F-5D728812E7DE}" srcOrd="0" destOrd="2" presId="urn:microsoft.com/office/officeart/2005/8/layout/radial4"/>
    <dgm:cxn modelId="{1C0DE636-296B-0D4F-9DEA-CF130125B1FF}" srcId="{B8B3855A-96BF-0C4B-9C62-CB3E8664E337}" destId="{286ED785-7EEA-9140-A6BB-7C79018C5DF0}" srcOrd="2" destOrd="0" parTransId="{37E2BE84-0AEF-C541-BBBC-6706FA715475}" sibTransId="{689A4803-366F-EE4E-83BE-7CACB2E8B6A7}"/>
    <dgm:cxn modelId="{07B1607C-DEA4-484A-B75D-B6846268B26A}" srcId="{71F16423-F730-DD4D-ACD6-6309E8A06E73}" destId="{C96CB944-2A7F-B14A-8EE8-8457204F4D6E}" srcOrd="1" destOrd="0" parTransId="{3580C59C-9471-8E42-BD03-74FCC14E21DF}" sibTransId="{F476C79C-E873-3948-90B1-65761822C912}"/>
    <dgm:cxn modelId="{8859CA2C-89FE-A84F-A99E-9388B9B26758}" type="presOf" srcId="{B8B3855A-96BF-0C4B-9C62-CB3E8664E337}" destId="{7F913F5E-A745-7E47-9EF0-48213FB12782}" srcOrd="0" destOrd="0" presId="urn:microsoft.com/office/officeart/2005/8/layout/radial4"/>
    <dgm:cxn modelId="{81FFD828-2CF1-2546-B474-C779FBB09EFD}" srcId="{71F16423-F730-DD4D-ACD6-6309E8A06E73}" destId="{C356F7CA-8905-F640-A772-278B7F9B2572}" srcOrd="0" destOrd="0" parTransId="{3D88ADB2-A762-AA4B-B4A9-4A2D7EB67C69}" sibTransId="{960069D2-50C3-4748-85B7-03B22E6D690C}"/>
    <dgm:cxn modelId="{E7766208-24C6-CE40-801D-0A21EEBF223F}" srcId="{3CC50C04-1B9E-DC48-8151-DCF3B5E3C129}" destId="{278ED310-034D-2A4C-BB14-5383FA56B554}" srcOrd="2" destOrd="0" parTransId="{AF887A7D-F0DB-3E4C-BF92-45A759C03378}" sibTransId="{E171416F-2B1B-AE4E-92F5-0184ADF539DA}"/>
    <dgm:cxn modelId="{B4D49A6E-B36E-D047-A8D4-BADDC635427C}" type="presOf" srcId="{C4663BC3-321F-D746-A6D1-D1A386385A4A}" destId="{BB991858-59E9-AB49-A2FA-699AF8580124}" srcOrd="0" destOrd="0" presId="urn:microsoft.com/office/officeart/2005/8/layout/radial4"/>
    <dgm:cxn modelId="{A460A3FB-04B1-DF4B-AE94-B2C4652A443D}" type="presOf" srcId="{278ED310-034D-2A4C-BB14-5383FA56B554}" destId="{7B7643BB-8DFD-704F-9E84-172F8DAD132E}" srcOrd="0" destOrd="0" presId="urn:microsoft.com/office/officeart/2005/8/layout/radial4"/>
    <dgm:cxn modelId="{E844C0EA-0861-364D-A05C-07E6F8781811}" srcId="{3CC50C04-1B9E-DC48-8151-DCF3B5E3C129}" destId="{B8B3855A-96BF-0C4B-9C62-CB3E8664E337}" srcOrd="1" destOrd="0" parTransId="{C4663BC3-321F-D746-A6D1-D1A386385A4A}" sibTransId="{B2D36C37-0AB9-574D-B98D-4A8A453E3571}"/>
    <dgm:cxn modelId="{587362FE-232F-5E45-8E5E-72A246AE66C9}" srcId="{278ED310-034D-2A4C-BB14-5383FA56B554}" destId="{BD15BADC-580E-9B46-A41C-A9234EEBA191}" srcOrd="2" destOrd="0" parTransId="{4702C105-17C3-9B41-9DA8-1515EA764DAD}" sibTransId="{48E34370-06E0-C94E-AF85-3992396EA2F2}"/>
    <dgm:cxn modelId="{8D2961CA-E222-7641-A7BC-A7D8C706393D}" type="presOf" srcId="{AB46D898-5A80-644B-A72C-0CB164C892E6}" destId="{51ECE3EA-F748-2446-9D0A-0835533E30AA}" srcOrd="0" destOrd="0" presId="urn:microsoft.com/office/officeart/2005/8/layout/radial4"/>
    <dgm:cxn modelId="{3A3F49B1-6EA6-684B-95B8-5D95C1A0E46A}" srcId="{71F16423-F730-DD4D-ACD6-6309E8A06E73}" destId="{F4E993BE-D4E2-3149-BB00-89F057E0B731}" srcOrd="2" destOrd="0" parTransId="{E1A4DB7B-BFAD-C443-BB7B-4D7E4E5A640F}" sibTransId="{5FF03859-E615-8046-8187-A70E2401CFFE}"/>
    <dgm:cxn modelId="{B80A2802-CD85-B14E-8A75-903CA2D47E19}" srcId="{148365D3-7232-EA49-AE77-E6973D72F6AE}" destId="{3CC50C04-1B9E-DC48-8151-DCF3B5E3C129}" srcOrd="0" destOrd="0" parTransId="{84DED259-7F3E-F143-A40A-56A114CC79C3}" sibTransId="{DB7E5391-86A3-8643-B3B5-4EA31A34A8C9}"/>
    <dgm:cxn modelId="{D490F73E-ACDF-A144-B53A-5FD3EAF1E57A}" type="presOf" srcId="{C4AB1152-01B8-E349-BD63-8EE8412C250C}" destId="{7B7643BB-8DFD-704F-9E84-172F8DAD132E}" srcOrd="0" destOrd="1" presId="urn:microsoft.com/office/officeart/2005/8/layout/radial4"/>
    <dgm:cxn modelId="{CDAD7B4A-4A1F-B34C-8884-8180E5182C7B}" srcId="{B8B3855A-96BF-0C4B-9C62-CB3E8664E337}" destId="{026B1A20-5EBC-574A-AB8A-76E81E064257}" srcOrd="0" destOrd="0" parTransId="{9E8F11ED-35F7-2442-9D45-C7B49D713E02}" sibTransId="{806BAF7F-E836-EA45-8390-3871BE5B71A3}"/>
    <dgm:cxn modelId="{CDD37F92-97C9-B743-A338-0A2CA319A717}" type="presOf" srcId="{3CC50C04-1B9E-DC48-8151-DCF3B5E3C129}" destId="{C19872A9-C315-2F4A-9245-0C16706F2BF3}" srcOrd="0" destOrd="0" presId="urn:microsoft.com/office/officeart/2005/8/layout/radial4"/>
    <dgm:cxn modelId="{1E5C9626-A929-064B-A3F0-2A9B79A44975}" type="presParOf" srcId="{6E6A1C17-24CD-2D4A-BB1D-309D9704FAA9}" destId="{C19872A9-C315-2F4A-9245-0C16706F2BF3}" srcOrd="0" destOrd="0" presId="urn:microsoft.com/office/officeart/2005/8/layout/radial4"/>
    <dgm:cxn modelId="{D3A1D9DF-EBA0-C248-A523-046D6180AAF0}" type="presParOf" srcId="{6E6A1C17-24CD-2D4A-BB1D-309D9704FAA9}" destId="{51ECE3EA-F748-2446-9D0A-0835533E30AA}" srcOrd="1" destOrd="0" presId="urn:microsoft.com/office/officeart/2005/8/layout/radial4"/>
    <dgm:cxn modelId="{74EA8B8B-9955-C44D-A915-D1D3BAF9B2A9}" type="presParOf" srcId="{6E6A1C17-24CD-2D4A-BB1D-309D9704FAA9}" destId="{FC09BF71-6C45-1C47-B96F-5D728812E7DE}" srcOrd="2" destOrd="0" presId="urn:microsoft.com/office/officeart/2005/8/layout/radial4"/>
    <dgm:cxn modelId="{EE21E2FF-6BD8-8E42-B5A1-42A5715A5860}" type="presParOf" srcId="{6E6A1C17-24CD-2D4A-BB1D-309D9704FAA9}" destId="{BB991858-59E9-AB49-A2FA-699AF8580124}" srcOrd="3" destOrd="0" presId="urn:microsoft.com/office/officeart/2005/8/layout/radial4"/>
    <dgm:cxn modelId="{AEEC93BD-E94A-6C4D-9231-9C859D5B1D23}" type="presParOf" srcId="{6E6A1C17-24CD-2D4A-BB1D-309D9704FAA9}" destId="{7F913F5E-A745-7E47-9EF0-48213FB12782}" srcOrd="4" destOrd="0" presId="urn:microsoft.com/office/officeart/2005/8/layout/radial4"/>
    <dgm:cxn modelId="{F20381A1-B5AE-4B4F-A2CD-C31DCCD51B93}" type="presParOf" srcId="{6E6A1C17-24CD-2D4A-BB1D-309D9704FAA9}" destId="{47D95436-C517-F640-BBC0-06A6817D6134}" srcOrd="5" destOrd="0" presId="urn:microsoft.com/office/officeart/2005/8/layout/radial4"/>
    <dgm:cxn modelId="{22776B6C-337F-D644-AB5D-7F03B695FC4F}" type="presParOf" srcId="{6E6A1C17-24CD-2D4A-BB1D-309D9704FAA9}" destId="{7B7643BB-8DFD-704F-9E84-172F8DAD132E}"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9872A9-C315-2F4A-9245-0C16706F2BF3}">
      <dsp:nvSpPr>
        <dsp:cNvPr id="0" name=""/>
        <dsp:cNvSpPr/>
      </dsp:nvSpPr>
      <dsp:spPr>
        <a:xfrm>
          <a:off x="1286783" y="2005052"/>
          <a:ext cx="4623446" cy="932863"/>
        </a:xfrm>
        <a:prstGeom prst="ellipse">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190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i="0" kern="1200" dirty="0" smtClean="0">
              <a:solidFill>
                <a:schemeClr val="bg2"/>
              </a:solidFill>
            </a:rPr>
            <a:t>SEEK</a:t>
          </a:r>
          <a:r>
            <a:rPr lang="en-US" sz="2000" b="1" i="1" kern="1200" dirty="0" smtClean="0">
              <a:solidFill>
                <a:schemeClr val="bg2"/>
              </a:solidFill>
            </a:rPr>
            <a:t>: </a:t>
          </a:r>
          <a:r>
            <a:rPr lang="en-US" sz="2000" b="1" i="1" kern="1200" dirty="0" smtClean="0">
              <a:solidFill>
                <a:schemeClr val="tx1"/>
              </a:solidFill>
            </a:rPr>
            <a:t>Profitable enterprise</a:t>
          </a:r>
          <a:r>
            <a:rPr lang="en-US" sz="2000" b="1" i="1" kern="1200" dirty="0" smtClean="0">
              <a:solidFill>
                <a:schemeClr val="bg2"/>
              </a:solidFill>
            </a:rPr>
            <a:t> as a means to…</a:t>
          </a:r>
          <a:endParaRPr lang="en-US" sz="2000" b="1" i="1" kern="1200" dirty="0">
            <a:solidFill>
              <a:schemeClr val="bg2"/>
            </a:solidFill>
          </a:endParaRPr>
        </a:p>
      </dsp:txBody>
      <dsp:txXfrm>
        <a:off x="1963871" y="2141667"/>
        <a:ext cx="3269270" cy="659633"/>
      </dsp:txXfrm>
    </dsp:sp>
    <dsp:sp modelId="{51ECE3EA-F748-2446-9D0A-0835533E30AA}">
      <dsp:nvSpPr>
        <dsp:cNvPr id="0" name=""/>
        <dsp:cNvSpPr/>
      </dsp:nvSpPr>
      <dsp:spPr>
        <a:xfrm rot="12283149">
          <a:off x="639142" y="1366129"/>
          <a:ext cx="2170846" cy="485360"/>
        </a:xfrm>
        <a:prstGeom prst="leftArrow">
          <a:avLst>
            <a:gd name="adj1" fmla="val 60000"/>
            <a:gd name="adj2" fmla="val 50000"/>
          </a:avLst>
        </a:prstGeom>
        <a:gradFill rotWithShape="0">
          <a:gsLst>
            <a:gs pos="0">
              <a:schemeClr val="accent1">
                <a:tint val="60000"/>
                <a:hueOff val="0"/>
                <a:satOff val="0"/>
                <a:lumOff val="0"/>
                <a:alphaOff val="0"/>
                <a:shade val="63000"/>
              </a:schemeClr>
            </a:gs>
            <a:gs pos="30000">
              <a:schemeClr val="accent1">
                <a:tint val="60000"/>
                <a:hueOff val="0"/>
                <a:satOff val="0"/>
                <a:lumOff val="0"/>
                <a:alphaOff val="0"/>
                <a:shade val="90000"/>
                <a:satMod val="110000"/>
              </a:schemeClr>
            </a:gs>
            <a:gs pos="45000">
              <a:schemeClr val="accent1">
                <a:tint val="60000"/>
                <a:hueOff val="0"/>
                <a:satOff val="0"/>
                <a:lumOff val="0"/>
                <a:alphaOff val="0"/>
                <a:shade val="100000"/>
                <a:satMod val="118000"/>
              </a:schemeClr>
            </a:gs>
            <a:gs pos="55000">
              <a:schemeClr val="accent1">
                <a:tint val="60000"/>
                <a:hueOff val="0"/>
                <a:satOff val="0"/>
                <a:lumOff val="0"/>
                <a:alphaOff val="0"/>
                <a:shade val="100000"/>
                <a:satMod val="118000"/>
              </a:schemeClr>
            </a:gs>
            <a:gs pos="73000">
              <a:schemeClr val="accent1">
                <a:tint val="60000"/>
                <a:hueOff val="0"/>
                <a:satOff val="0"/>
                <a:lumOff val="0"/>
                <a:alphaOff val="0"/>
                <a:shade val="90000"/>
                <a:satMod val="110000"/>
              </a:schemeClr>
            </a:gs>
            <a:gs pos="100000">
              <a:schemeClr val="accent1">
                <a:tint val="60000"/>
                <a:hueOff val="0"/>
                <a:satOff val="0"/>
                <a:lumOff val="0"/>
                <a:alphaOff val="0"/>
                <a:shade val="63000"/>
              </a:schemeClr>
            </a:gs>
          </a:gsLst>
          <a:lin ang="950000" scaled="1"/>
        </a:gradFill>
        <a:ln>
          <a:noFill/>
        </a:ln>
        <a:effectLst>
          <a:outerShdw blurRad="50800" dist="4190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sp>
    <dsp:sp modelId="{FC09BF71-6C45-1C47-B96F-5D728812E7DE}">
      <dsp:nvSpPr>
        <dsp:cNvPr id="0" name=""/>
        <dsp:cNvSpPr/>
      </dsp:nvSpPr>
      <dsp:spPr>
        <a:xfrm>
          <a:off x="68306" y="571592"/>
          <a:ext cx="1617869" cy="1294295"/>
        </a:xfrm>
        <a:prstGeom prst="roundRect">
          <a:avLst>
            <a:gd name="adj" fmla="val 10000"/>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190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2385" tIns="32385" rIns="32385" bIns="32385" numCol="1" spcCol="1270" anchor="t" anchorCtr="0">
          <a:noAutofit/>
        </a:bodyPr>
        <a:lstStyle/>
        <a:p>
          <a:pPr lvl="0" algn="l" defTabSz="755650">
            <a:lnSpc>
              <a:spcPct val="90000"/>
            </a:lnSpc>
            <a:spcBef>
              <a:spcPct val="0"/>
            </a:spcBef>
            <a:spcAft>
              <a:spcPct val="35000"/>
            </a:spcAft>
          </a:pPr>
          <a:r>
            <a:rPr lang="en-US" sz="1700" kern="1200" dirty="0" smtClean="0">
              <a:solidFill>
                <a:srgbClr val="FF0000"/>
              </a:solidFill>
            </a:rPr>
            <a:t>Purpose</a:t>
          </a:r>
          <a:endParaRPr lang="en-US" sz="1700" kern="1200" dirty="0">
            <a:solidFill>
              <a:srgbClr val="FF0000"/>
            </a:solidFill>
          </a:endParaRPr>
        </a:p>
        <a:p>
          <a:pPr marL="114300" lvl="1" indent="-114300" algn="l" defTabSz="577850">
            <a:lnSpc>
              <a:spcPct val="90000"/>
            </a:lnSpc>
            <a:spcBef>
              <a:spcPct val="0"/>
            </a:spcBef>
            <a:spcAft>
              <a:spcPct val="15000"/>
            </a:spcAft>
            <a:buChar char="••"/>
          </a:pPr>
          <a:r>
            <a:rPr lang="en-US" sz="1300" kern="1200" dirty="0" smtClean="0">
              <a:solidFill>
                <a:srgbClr val="FF0000"/>
              </a:solidFill>
            </a:rPr>
            <a:t>Common resolve</a:t>
          </a:r>
          <a:endParaRPr lang="en-US" sz="1300" kern="1200" dirty="0">
            <a:solidFill>
              <a:srgbClr val="FF0000"/>
            </a:solidFill>
          </a:endParaRPr>
        </a:p>
        <a:p>
          <a:pPr marL="114300" lvl="1" indent="-114300" algn="l" defTabSz="577850">
            <a:lnSpc>
              <a:spcPct val="90000"/>
            </a:lnSpc>
            <a:spcBef>
              <a:spcPct val="0"/>
            </a:spcBef>
            <a:spcAft>
              <a:spcPct val="15000"/>
            </a:spcAft>
            <a:buChar char="••"/>
          </a:pPr>
          <a:r>
            <a:rPr lang="en-US" sz="1300" kern="1200" dirty="0" smtClean="0">
              <a:solidFill>
                <a:srgbClr val="FF0000"/>
              </a:solidFill>
            </a:rPr>
            <a:t>Viable activities</a:t>
          </a:r>
          <a:endParaRPr lang="en-US" sz="1300" kern="1200" dirty="0">
            <a:solidFill>
              <a:srgbClr val="FF0000"/>
            </a:solidFill>
          </a:endParaRPr>
        </a:p>
        <a:p>
          <a:pPr marL="114300" lvl="1" indent="-114300" algn="l" defTabSz="577850">
            <a:lnSpc>
              <a:spcPct val="90000"/>
            </a:lnSpc>
            <a:spcBef>
              <a:spcPct val="0"/>
            </a:spcBef>
            <a:spcAft>
              <a:spcPct val="15000"/>
            </a:spcAft>
            <a:buChar char="••"/>
          </a:pPr>
          <a:r>
            <a:rPr lang="en-US" sz="1300" kern="1200" dirty="0" smtClean="0">
              <a:solidFill>
                <a:srgbClr val="FF0000"/>
              </a:solidFill>
            </a:rPr>
            <a:t>Affordable funding</a:t>
          </a:r>
          <a:endParaRPr lang="en-US" sz="1300" kern="1200" dirty="0">
            <a:solidFill>
              <a:srgbClr val="FF0000"/>
            </a:solidFill>
          </a:endParaRPr>
        </a:p>
      </dsp:txBody>
      <dsp:txXfrm>
        <a:off x="106215" y="609501"/>
        <a:ext cx="1542051" cy="1218477"/>
      </dsp:txXfrm>
    </dsp:sp>
    <dsp:sp modelId="{BB991858-59E9-AB49-A2FA-699AF8580124}">
      <dsp:nvSpPr>
        <dsp:cNvPr id="0" name=""/>
        <dsp:cNvSpPr/>
      </dsp:nvSpPr>
      <dsp:spPr>
        <a:xfrm rot="16530419">
          <a:off x="3121601" y="1112949"/>
          <a:ext cx="1168973" cy="485360"/>
        </a:xfrm>
        <a:prstGeom prst="leftArrow">
          <a:avLst>
            <a:gd name="adj1" fmla="val 60000"/>
            <a:gd name="adj2" fmla="val 50000"/>
          </a:avLst>
        </a:prstGeom>
        <a:gradFill rotWithShape="0">
          <a:gsLst>
            <a:gs pos="0">
              <a:schemeClr val="accent1">
                <a:tint val="60000"/>
                <a:hueOff val="0"/>
                <a:satOff val="0"/>
                <a:lumOff val="0"/>
                <a:alphaOff val="0"/>
                <a:shade val="63000"/>
              </a:schemeClr>
            </a:gs>
            <a:gs pos="30000">
              <a:schemeClr val="accent1">
                <a:tint val="60000"/>
                <a:hueOff val="0"/>
                <a:satOff val="0"/>
                <a:lumOff val="0"/>
                <a:alphaOff val="0"/>
                <a:shade val="90000"/>
                <a:satMod val="110000"/>
              </a:schemeClr>
            </a:gs>
            <a:gs pos="45000">
              <a:schemeClr val="accent1">
                <a:tint val="60000"/>
                <a:hueOff val="0"/>
                <a:satOff val="0"/>
                <a:lumOff val="0"/>
                <a:alphaOff val="0"/>
                <a:shade val="100000"/>
                <a:satMod val="118000"/>
              </a:schemeClr>
            </a:gs>
            <a:gs pos="55000">
              <a:schemeClr val="accent1">
                <a:tint val="60000"/>
                <a:hueOff val="0"/>
                <a:satOff val="0"/>
                <a:lumOff val="0"/>
                <a:alphaOff val="0"/>
                <a:shade val="100000"/>
                <a:satMod val="118000"/>
              </a:schemeClr>
            </a:gs>
            <a:gs pos="73000">
              <a:schemeClr val="accent1">
                <a:tint val="60000"/>
                <a:hueOff val="0"/>
                <a:satOff val="0"/>
                <a:lumOff val="0"/>
                <a:alphaOff val="0"/>
                <a:shade val="90000"/>
                <a:satMod val="110000"/>
              </a:schemeClr>
            </a:gs>
            <a:gs pos="100000">
              <a:schemeClr val="accent1">
                <a:tint val="60000"/>
                <a:hueOff val="0"/>
                <a:satOff val="0"/>
                <a:lumOff val="0"/>
                <a:alphaOff val="0"/>
                <a:shade val="63000"/>
              </a:schemeClr>
            </a:gs>
          </a:gsLst>
          <a:lin ang="950000" scaled="1"/>
        </a:gradFill>
        <a:ln>
          <a:noFill/>
        </a:ln>
        <a:effectLst>
          <a:outerShdw blurRad="50800" dist="4190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sp>
    <dsp:sp modelId="{7F913F5E-A745-7E47-9EF0-48213FB12782}">
      <dsp:nvSpPr>
        <dsp:cNvPr id="0" name=""/>
        <dsp:cNvSpPr/>
      </dsp:nvSpPr>
      <dsp:spPr>
        <a:xfrm>
          <a:off x="2843011" y="126693"/>
          <a:ext cx="1838336" cy="1294295"/>
        </a:xfrm>
        <a:prstGeom prst="roundRect">
          <a:avLst>
            <a:gd name="adj" fmla="val 10000"/>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190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2385" tIns="32385" rIns="32385" bIns="32385" numCol="1" spcCol="1270" anchor="t" anchorCtr="0">
          <a:noAutofit/>
        </a:bodyPr>
        <a:lstStyle/>
        <a:p>
          <a:pPr lvl="0" algn="l" defTabSz="755650">
            <a:lnSpc>
              <a:spcPct val="90000"/>
            </a:lnSpc>
            <a:spcBef>
              <a:spcPct val="0"/>
            </a:spcBef>
            <a:spcAft>
              <a:spcPct val="35000"/>
            </a:spcAft>
          </a:pPr>
          <a:r>
            <a:rPr lang="en-US" sz="1700" kern="1200" dirty="0" smtClean="0">
              <a:solidFill>
                <a:srgbClr val="FF0000"/>
              </a:solidFill>
            </a:rPr>
            <a:t>Predispositions</a:t>
          </a:r>
          <a:endParaRPr lang="en-US" sz="1700" kern="1200" dirty="0">
            <a:solidFill>
              <a:srgbClr val="FF0000"/>
            </a:solidFill>
          </a:endParaRPr>
        </a:p>
        <a:p>
          <a:pPr marL="114300" lvl="1" indent="-114300" algn="l" defTabSz="577850">
            <a:lnSpc>
              <a:spcPct val="90000"/>
            </a:lnSpc>
            <a:spcBef>
              <a:spcPct val="0"/>
            </a:spcBef>
            <a:spcAft>
              <a:spcPct val="15000"/>
            </a:spcAft>
            <a:buChar char="••"/>
          </a:pPr>
          <a:r>
            <a:rPr lang="en-US" sz="1300" kern="1200" dirty="0" smtClean="0">
              <a:solidFill>
                <a:srgbClr val="FF0000"/>
              </a:solidFill>
            </a:rPr>
            <a:t>Progressive relations</a:t>
          </a:r>
          <a:endParaRPr lang="en-US" sz="1300" kern="1200" dirty="0">
            <a:solidFill>
              <a:srgbClr val="FF0000"/>
            </a:solidFill>
          </a:endParaRPr>
        </a:p>
        <a:p>
          <a:pPr marL="114300" lvl="1" indent="-114300" algn="l" defTabSz="577850">
            <a:lnSpc>
              <a:spcPct val="90000"/>
            </a:lnSpc>
            <a:spcBef>
              <a:spcPct val="0"/>
            </a:spcBef>
            <a:spcAft>
              <a:spcPct val="15000"/>
            </a:spcAft>
            <a:buChar char="••"/>
          </a:pPr>
          <a:r>
            <a:rPr lang="en-US" sz="1300" kern="1200" dirty="0" smtClean="0">
              <a:solidFill>
                <a:srgbClr val="FF0000"/>
              </a:solidFill>
            </a:rPr>
            <a:t>Prudent conduct</a:t>
          </a:r>
          <a:endParaRPr lang="en-US" sz="1300" kern="1200" dirty="0">
            <a:solidFill>
              <a:srgbClr val="FF0000"/>
            </a:solidFill>
          </a:endParaRPr>
        </a:p>
        <a:p>
          <a:pPr marL="114300" lvl="1" indent="-114300" algn="l" defTabSz="577850">
            <a:lnSpc>
              <a:spcPct val="90000"/>
            </a:lnSpc>
            <a:spcBef>
              <a:spcPct val="0"/>
            </a:spcBef>
            <a:spcAft>
              <a:spcPct val="15000"/>
            </a:spcAft>
            <a:buChar char="••"/>
          </a:pPr>
          <a:r>
            <a:rPr lang="en-US" sz="1300" kern="1200" dirty="0" smtClean="0">
              <a:solidFill>
                <a:srgbClr val="FF0000"/>
              </a:solidFill>
            </a:rPr>
            <a:t>Equitable regard</a:t>
          </a:r>
          <a:endParaRPr lang="en-US" sz="1300" kern="1200" dirty="0">
            <a:solidFill>
              <a:srgbClr val="FF0000"/>
            </a:solidFill>
          </a:endParaRPr>
        </a:p>
      </dsp:txBody>
      <dsp:txXfrm>
        <a:off x="2880920" y="164602"/>
        <a:ext cx="1762518" cy="1218477"/>
      </dsp:txXfrm>
    </dsp:sp>
    <dsp:sp modelId="{47D95436-C517-F640-BBC0-06A6817D6134}">
      <dsp:nvSpPr>
        <dsp:cNvPr id="0" name=""/>
        <dsp:cNvSpPr/>
      </dsp:nvSpPr>
      <dsp:spPr>
        <a:xfrm rot="20130008">
          <a:off x="4449215" y="1330535"/>
          <a:ext cx="2240746" cy="485360"/>
        </a:xfrm>
        <a:prstGeom prst="leftArrow">
          <a:avLst>
            <a:gd name="adj1" fmla="val 60000"/>
            <a:gd name="adj2" fmla="val 50000"/>
          </a:avLst>
        </a:prstGeom>
        <a:gradFill rotWithShape="0">
          <a:gsLst>
            <a:gs pos="0">
              <a:schemeClr val="accent1">
                <a:tint val="60000"/>
                <a:hueOff val="0"/>
                <a:satOff val="0"/>
                <a:lumOff val="0"/>
                <a:alphaOff val="0"/>
                <a:shade val="63000"/>
              </a:schemeClr>
            </a:gs>
            <a:gs pos="30000">
              <a:schemeClr val="accent1">
                <a:tint val="60000"/>
                <a:hueOff val="0"/>
                <a:satOff val="0"/>
                <a:lumOff val="0"/>
                <a:alphaOff val="0"/>
                <a:shade val="90000"/>
                <a:satMod val="110000"/>
              </a:schemeClr>
            </a:gs>
            <a:gs pos="45000">
              <a:schemeClr val="accent1">
                <a:tint val="60000"/>
                <a:hueOff val="0"/>
                <a:satOff val="0"/>
                <a:lumOff val="0"/>
                <a:alphaOff val="0"/>
                <a:shade val="100000"/>
                <a:satMod val="118000"/>
              </a:schemeClr>
            </a:gs>
            <a:gs pos="55000">
              <a:schemeClr val="accent1">
                <a:tint val="60000"/>
                <a:hueOff val="0"/>
                <a:satOff val="0"/>
                <a:lumOff val="0"/>
                <a:alphaOff val="0"/>
                <a:shade val="100000"/>
                <a:satMod val="118000"/>
              </a:schemeClr>
            </a:gs>
            <a:gs pos="73000">
              <a:schemeClr val="accent1">
                <a:tint val="60000"/>
                <a:hueOff val="0"/>
                <a:satOff val="0"/>
                <a:lumOff val="0"/>
                <a:alphaOff val="0"/>
                <a:shade val="90000"/>
                <a:satMod val="110000"/>
              </a:schemeClr>
            </a:gs>
            <a:gs pos="100000">
              <a:schemeClr val="accent1">
                <a:tint val="60000"/>
                <a:hueOff val="0"/>
                <a:satOff val="0"/>
                <a:lumOff val="0"/>
                <a:alphaOff val="0"/>
                <a:shade val="63000"/>
              </a:schemeClr>
            </a:gs>
          </a:gsLst>
          <a:lin ang="950000" scaled="1"/>
        </a:gradFill>
        <a:ln>
          <a:noFill/>
        </a:ln>
        <a:effectLst>
          <a:outerShdw blurRad="50800" dist="4190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sp>
    <dsp:sp modelId="{7B7643BB-8DFD-704F-9E84-172F8DAD132E}">
      <dsp:nvSpPr>
        <dsp:cNvPr id="0" name=""/>
        <dsp:cNvSpPr/>
      </dsp:nvSpPr>
      <dsp:spPr>
        <a:xfrm>
          <a:off x="5443593" y="503489"/>
          <a:ext cx="2106531" cy="1294295"/>
        </a:xfrm>
        <a:prstGeom prst="roundRect">
          <a:avLst>
            <a:gd name="adj" fmla="val 10000"/>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190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2385" tIns="32385" rIns="32385" bIns="32385" numCol="1" spcCol="1270" anchor="t" anchorCtr="0">
          <a:noAutofit/>
        </a:bodyPr>
        <a:lstStyle/>
        <a:p>
          <a:pPr lvl="0" algn="l" defTabSz="755650">
            <a:lnSpc>
              <a:spcPct val="90000"/>
            </a:lnSpc>
            <a:spcBef>
              <a:spcPct val="0"/>
            </a:spcBef>
            <a:spcAft>
              <a:spcPct val="35000"/>
            </a:spcAft>
          </a:pPr>
          <a:r>
            <a:rPr lang="en-US" sz="1700" kern="1200" dirty="0" smtClean="0">
              <a:solidFill>
                <a:srgbClr val="FF0000"/>
              </a:solidFill>
            </a:rPr>
            <a:t>Processes</a:t>
          </a:r>
          <a:endParaRPr lang="en-US" sz="1700" kern="1200" dirty="0">
            <a:solidFill>
              <a:srgbClr val="FF0000"/>
            </a:solidFill>
          </a:endParaRPr>
        </a:p>
        <a:p>
          <a:pPr marL="114300" lvl="1" indent="-114300" algn="l" defTabSz="577850">
            <a:lnSpc>
              <a:spcPct val="90000"/>
            </a:lnSpc>
            <a:spcBef>
              <a:spcPct val="0"/>
            </a:spcBef>
            <a:spcAft>
              <a:spcPct val="15000"/>
            </a:spcAft>
            <a:buChar char="••"/>
          </a:pPr>
          <a:r>
            <a:rPr lang="en-US" sz="1300" kern="1200" dirty="0" smtClean="0">
              <a:solidFill>
                <a:srgbClr val="FF0000"/>
              </a:solidFill>
            </a:rPr>
            <a:t>Realistic positioning</a:t>
          </a:r>
          <a:endParaRPr lang="en-US" sz="1300" kern="1200" dirty="0">
            <a:solidFill>
              <a:srgbClr val="FF0000"/>
            </a:solidFill>
          </a:endParaRPr>
        </a:p>
        <a:p>
          <a:pPr marL="114300" lvl="1" indent="-114300" algn="l" defTabSz="577850">
            <a:lnSpc>
              <a:spcPct val="90000"/>
            </a:lnSpc>
            <a:spcBef>
              <a:spcPct val="0"/>
            </a:spcBef>
            <a:spcAft>
              <a:spcPct val="15000"/>
            </a:spcAft>
            <a:buChar char="••"/>
          </a:pPr>
          <a:r>
            <a:rPr lang="en-US" sz="1300" kern="1200" dirty="0" smtClean="0">
              <a:solidFill>
                <a:srgbClr val="FF0000"/>
              </a:solidFill>
            </a:rPr>
            <a:t>“thinking that E3 works...” </a:t>
          </a:r>
          <a:endParaRPr lang="en-US" sz="1300" kern="1200" dirty="0">
            <a:solidFill>
              <a:srgbClr val="FF0000"/>
            </a:solidFill>
          </a:endParaRPr>
        </a:p>
        <a:p>
          <a:pPr marL="114300" lvl="1" indent="-114300" algn="l" defTabSz="577850">
            <a:lnSpc>
              <a:spcPct val="90000"/>
            </a:lnSpc>
            <a:spcBef>
              <a:spcPct val="0"/>
            </a:spcBef>
            <a:spcAft>
              <a:spcPct val="15000"/>
            </a:spcAft>
            <a:buChar char="••"/>
          </a:pPr>
          <a:r>
            <a:rPr lang="en-US" sz="1300" kern="1200" dirty="0" smtClean="0">
              <a:solidFill>
                <a:srgbClr val="FF0000"/>
              </a:solidFill>
            </a:rPr>
            <a:t>Apt orientation</a:t>
          </a:r>
          <a:endParaRPr lang="en-US" sz="1300" kern="1200" dirty="0">
            <a:solidFill>
              <a:srgbClr val="FF0000"/>
            </a:solidFill>
          </a:endParaRPr>
        </a:p>
      </dsp:txBody>
      <dsp:txXfrm>
        <a:off x="5481502" y="541398"/>
        <a:ext cx="2030713" cy="1218477"/>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2BE27AB-8376-5845-873D-E3308E9C1E02}" type="datetimeFigureOut">
              <a:rPr lang="en-US" smtClean="0"/>
              <a:t>2/02/2014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7409D1-2820-624B-AA7B-8E33A4D2690C}" type="slidenum">
              <a:rPr lang="en-US" smtClean="0"/>
              <a:t>‹#›</a:t>
            </a:fld>
            <a:endParaRPr lang="en-US"/>
          </a:p>
        </p:txBody>
      </p:sp>
    </p:spTree>
    <p:extLst>
      <p:ext uri="{BB962C8B-B14F-4D97-AF65-F5344CB8AC3E}">
        <p14:creationId xmlns:p14="http://schemas.microsoft.com/office/powerpoint/2010/main" val="11167471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68760C-0439-564C-98A8-F9C75AB1AFDE}" type="datetimeFigureOut">
              <a:rPr lang="en-US" smtClean="0"/>
              <a:t>2/02/2014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113CDA-103A-884C-AC00-D559FA83410D}" type="slidenum">
              <a:rPr lang="en-US" smtClean="0"/>
              <a:t>‹#›</a:t>
            </a:fld>
            <a:endParaRPr lang="en-US"/>
          </a:p>
        </p:txBody>
      </p:sp>
    </p:spTree>
    <p:extLst>
      <p:ext uri="{BB962C8B-B14F-4D97-AF65-F5344CB8AC3E}">
        <p14:creationId xmlns:p14="http://schemas.microsoft.com/office/powerpoint/2010/main" val="418953629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Cohort</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A C D commencement years were 1905, 1940 and 1970</a:t>
            </a:r>
            <a:r>
              <a:rPr lang="en-AU" dirty="0" smtClean="0">
                <a:effectLst/>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Cohort B commenced in 1925 and was affected by years of depression and war.  </a:t>
            </a:r>
          </a:p>
          <a:p>
            <a:pPr marL="0" marR="0" lvl="0" indent="0" algn="l" defTabSz="4572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Cohort E which commenced in 1980 and completes during this year was affected by years of growth and modern monetary policies.  </a:t>
            </a:r>
          </a:p>
          <a:p>
            <a:endParaRPr lang="en-US" dirty="0"/>
          </a:p>
        </p:txBody>
      </p:sp>
      <p:sp>
        <p:nvSpPr>
          <p:cNvPr id="4" name="Slide Number Placeholder 3"/>
          <p:cNvSpPr>
            <a:spLocks noGrp="1"/>
          </p:cNvSpPr>
          <p:nvPr>
            <p:ph type="sldNum" sz="quarter" idx="10"/>
          </p:nvPr>
        </p:nvSpPr>
        <p:spPr/>
        <p:txBody>
          <a:bodyPr/>
          <a:lstStyle/>
          <a:p>
            <a:fld id="{2A113CDA-103A-884C-AC00-D559FA83410D}" type="slidenum">
              <a:rPr lang="en-US" smtClean="0"/>
              <a:t>8</a:t>
            </a:fld>
            <a:endParaRPr lang="en-US"/>
          </a:p>
        </p:txBody>
      </p:sp>
    </p:spTree>
    <p:extLst>
      <p:ext uri="{BB962C8B-B14F-4D97-AF65-F5344CB8AC3E}">
        <p14:creationId xmlns:p14="http://schemas.microsoft.com/office/powerpoint/2010/main" val="1125588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AU" smtClean="0"/>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1A73E53-25C6-7F44-A466-86028D544E4F}" type="datetime1">
              <a:rPr lang="en-AU" smtClean="0"/>
              <a:t>2/02/2014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A0231E1C-41CC-374C-9DD3-07A7B6DC794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a:xfrm>
            <a:off x="685800" y="1600201"/>
            <a:ext cx="7772400" cy="3733800"/>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D2A8971-6ACC-D64D-91C7-744D390BDA92}" type="datetime1">
              <a:rPr lang="en-AU" smtClean="0"/>
              <a:t>2/02/2014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31E1C-41CC-374C-9DD3-07A7B6DC794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AU" smtClean="0"/>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6FBACC5-D400-7548-B65A-5E5ADC417FED}" type="datetime1">
              <a:rPr lang="en-AU" smtClean="0"/>
              <a:t>2/02/2014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31E1C-41CC-374C-9DD3-07A7B6DC794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AU" smtClean="0"/>
              <a:t>Click to edit Master title style</a:t>
            </a:r>
            <a:endParaRPr lang="en-US"/>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7AE457B-ED42-5440-A692-C389F7AB8354}" type="datetime1">
              <a:rPr lang="en-AU" smtClean="0"/>
              <a:t>2/02/2014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31E1C-41CC-374C-9DD3-07A7B6DC794C}" type="slidenum">
              <a:rPr lang="en-US" smtClean="0"/>
              <a:t>‹#›</a:t>
            </a:fld>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23BAAC61-1A54-7444-97D1-503B8BC4F94D}" type="datetime1">
              <a:rPr lang="en-AU" smtClean="0"/>
              <a:t>2/02/2014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31E1C-41CC-374C-9DD3-07A7B6DC794C}" type="slidenum">
              <a:rPr lang="en-US" smtClean="0"/>
              <a:t>‹#›</a:t>
            </a:fld>
            <a:endParaRPr lang="en-US"/>
          </a:p>
        </p:txBody>
      </p:sp>
      <p:sp>
        <p:nvSpPr>
          <p:cNvPr id="15" name="Content Placeholder 14"/>
          <p:cNvSpPr>
            <a:spLocks noGrp="1"/>
          </p:cNvSpPr>
          <p:nvPr>
            <p:ph sz="quarter" idx="13"/>
          </p:nvPr>
        </p:nvSpPr>
        <p:spPr>
          <a:xfrm>
            <a:off x="685800" y="2209800"/>
            <a:ext cx="3657600" cy="3200400"/>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17" name="Content Placeholder 16"/>
          <p:cNvSpPr>
            <a:spLocks noGrp="1"/>
          </p:cNvSpPr>
          <p:nvPr>
            <p:ph sz="quarter" idx="14"/>
          </p:nvPr>
        </p:nvSpPr>
        <p:spPr>
          <a:xfrm>
            <a:off x="4800600" y="2209800"/>
            <a:ext cx="3657600" cy="3200400"/>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AU" smtClean="0"/>
              <a:t>Click to edit Master title style</a:t>
            </a:r>
            <a:endParaRPr lang="en-US"/>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5BDE6D9E-213E-2F4F-AD31-F07C34D0FF99}" type="datetime1">
              <a:rPr lang="en-AU" smtClean="0"/>
              <a:t>2/02/2014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31E1C-41CC-374C-9DD3-07A7B6DC794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DDFDF2A-F23E-5543-8DBA-B77D3A6ED2E4}" type="datetime1">
              <a:rPr lang="en-AU" smtClean="0"/>
              <a:t>2/02/2014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231E1C-41CC-374C-9DD3-07A7B6DC794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AU" smtClean="0"/>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246A574-840A-AF47-A42C-9F567E64D135}" type="datetime1">
              <a:rPr lang="en-AU" smtClean="0"/>
              <a:t>2/02/2014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31E1C-41CC-374C-9DD3-07A7B6DC794C}" type="slidenum">
              <a:rPr lang="en-US" smtClean="0"/>
              <a:t>‹#›</a:t>
            </a:fld>
            <a:endParaRPr lang="en-US"/>
          </a:p>
        </p:txBody>
      </p:sp>
      <p:sp>
        <p:nvSpPr>
          <p:cNvPr id="13" name="Content Placeholder 12"/>
          <p:cNvSpPr>
            <a:spLocks noGrp="1"/>
          </p:cNvSpPr>
          <p:nvPr>
            <p:ph sz="quarter" idx="13"/>
          </p:nvPr>
        </p:nvSpPr>
        <p:spPr>
          <a:xfrm>
            <a:off x="4572000" y="609600"/>
            <a:ext cx="3886200" cy="4191000"/>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AU"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3ECA18E-E560-9F46-A9CC-6BA67B571EEA}" type="datetime1">
              <a:rPr lang="en-AU" smtClean="0"/>
              <a:t>2/02/2014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31E1C-41CC-374C-9DD3-07A7B6DC794C}" type="slidenum">
              <a:rPr lang="en-US" smtClean="0"/>
              <a:t>‹#›</a:t>
            </a:fld>
            <a:endParaRPr lang="en-US"/>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AU" smtClean="0"/>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AU"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6FE8E9CF-4DBA-FA41-98EE-053FBD0FD0F9}" type="datetime1">
              <a:rPr lang="en-AU" smtClean="0"/>
              <a:t>2/02/2014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31E1C-41CC-374C-9DD3-07A7B6DC794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D24C44DA-2AF8-4D4F-B00A-22248458E659}" type="datetime1">
              <a:rPr lang="en-AU" smtClean="0"/>
              <a:t>2/02/2014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31E1C-41CC-374C-9DD3-07A7B6DC794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 Pictures, 2 Captions">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840505" y="1112198"/>
            <a:ext cx="2524126" cy="1998756"/>
          </a:xfrm>
        </p:spPr>
        <p:txBody>
          <a:bodyPr/>
          <a:lstStyle>
            <a:lvl1pPr marL="0" indent="0">
              <a:spcBef>
                <a:spcPts val="6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1292CFD3-0B9B-B045-A875-EAD1B2B00C96}" type="datetime1">
              <a:rPr lang="en-AU" smtClean="0"/>
              <a:t>2/02/2014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31E1C-41CC-374C-9DD3-07A7B6DC794C}" type="slidenum">
              <a:rPr lang="en-US" smtClean="0"/>
              <a:t>‹#›</a:t>
            </a:fld>
            <a:endParaRPr lang="en-US"/>
          </a:p>
        </p:txBody>
      </p:sp>
      <p:sp>
        <p:nvSpPr>
          <p:cNvPr id="12" name="Picture Placeholder 11"/>
          <p:cNvSpPr>
            <a:spLocks noGrp="1"/>
          </p:cNvSpPr>
          <p:nvPr>
            <p:ph type="pic" sz="quarter" idx="13"/>
          </p:nvPr>
        </p:nvSpPr>
        <p:spPr>
          <a:xfrm>
            <a:off x="3021107" y="443551"/>
            <a:ext cx="2743200" cy="2968389"/>
          </a:xfrm>
          <a:prstGeom prst="round2SameRect">
            <a:avLst>
              <a:gd name="adj1" fmla="val 5300"/>
              <a:gd name="adj2" fmla="val 0"/>
            </a:avLst>
          </a:prstGeom>
          <a:noFill/>
        </p:spPr>
        <p:txBody>
          <a:bodyPr anchor="t" anchorCtr="1">
            <a:normAutofit/>
          </a:bodyPr>
          <a:lstStyle>
            <a:lvl1pPr marL="0" indent="0">
              <a:buNone/>
              <a:defRPr sz="1600"/>
            </a:lvl1pPr>
          </a:lstStyle>
          <a:p>
            <a:r>
              <a:rPr lang="en-AU" smtClean="0"/>
              <a:t>Drag picture to placeholder or click icon to add</a:t>
            </a:r>
            <a:endParaRPr/>
          </a:p>
        </p:txBody>
      </p:sp>
      <p:sp>
        <p:nvSpPr>
          <p:cNvPr id="15" name="Picture Placeholder 11"/>
          <p:cNvSpPr>
            <a:spLocks noGrp="1"/>
          </p:cNvSpPr>
          <p:nvPr>
            <p:ph type="pic" sz="quarter" idx="14"/>
          </p:nvPr>
        </p:nvSpPr>
        <p:spPr>
          <a:xfrm flipV="1">
            <a:off x="3021107" y="3442648"/>
            <a:ext cx="2743200" cy="2968389"/>
          </a:xfrm>
          <a:prstGeom prst="round2SameRect">
            <a:avLst>
              <a:gd name="adj1" fmla="val 5300"/>
              <a:gd name="adj2" fmla="val 0"/>
            </a:avLst>
          </a:prstGeom>
          <a:blipFill dpi="0" rotWithShape="0">
            <a:blip r:embed="rId2" cstate="print"/>
            <a:srcRect/>
            <a:stretch>
              <a:fillRect/>
            </a:stretch>
          </a:blipFill>
        </p:spPr>
        <p:txBody>
          <a:bodyPr anchor="b" anchorCtr="1">
            <a:normAutofit/>
            <a:scene3d>
              <a:camera prst="orthographicFront">
                <a:rot lat="0" lon="0" rev="10800000"/>
              </a:camera>
              <a:lightRig rig="threePt" dir="t"/>
            </a:scene3d>
          </a:bodyPr>
          <a:lstStyle>
            <a:lvl1pPr marL="0" indent="0">
              <a:buNone/>
              <a:defRPr sz="1600"/>
            </a:lvl1pPr>
          </a:lstStyle>
          <a:p>
            <a:r>
              <a:rPr lang="en-AU" smtClean="0"/>
              <a:t>Drag picture to placeholder or click icon to add</a:t>
            </a:r>
            <a:endParaRPr/>
          </a:p>
        </p:txBody>
      </p:sp>
      <p:sp>
        <p:nvSpPr>
          <p:cNvPr id="17" name="Text Placeholder 3"/>
          <p:cNvSpPr>
            <a:spLocks noGrp="1"/>
          </p:cNvSpPr>
          <p:nvPr>
            <p:ph type="body" sz="half" idx="15"/>
          </p:nvPr>
        </p:nvSpPr>
        <p:spPr>
          <a:xfrm>
            <a:off x="5840505" y="4108759"/>
            <a:ext cx="2524126" cy="1998756"/>
          </a:xfrm>
        </p:spPr>
        <p:txBody>
          <a:bodyPr/>
          <a:lstStyle>
            <a:lvl1pPr marL="0" indent="0">
              <a:spcBef>
                <a:spcPts val="6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21" name="Text Placeholder 3"/>
          <p:cNvSpPr>
            <a:spLocks noGrp="1"/>
          </p:cNvSpPr>
          <p:nvPr>
            <p:ph type="body" sz="half" idx="16"/>
          </p:nvPr>
        </p:nvSpPr>
        <p:spPr>
          <a:xfrm>
            <a:off x="5840505" y="3442648"/>
            <a:ext cx="2524126" cy="674687"/>
          </a:xfrm>
        </p:spPr>
        <p:txBody>
          <a:bodyPr vert="horz" lIns="91440" tIns="45720" rIns="91440" bIns="45720" rtlCol="0" anchor="b" anchorCtr="0">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22" name="Text Placeholder 3"/>
          <p:cNvSpPr>
            <a:spLocks noGrp="1"/>
          </p:cNvSpPr>
          <p:nvPr>
            <p:ph type="body" sz="half" idx="17"/>
          </p:nvPr>
        </p:nvSpPr>
        <p:spPr>
          <a:xfrm>
            <a:off x="5840505" y="443551"/>
            <a:ext cx="2524126" cy="674687"/>
          </a:xfrm>
        </p:spPr>
        <p:txBody>
          <a:bodyPr vert="horz" lIns="91440" tIns="45720" rIns="91440" bIns="45720" rtlCol="0" anchor="b" anchorCtr="0">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w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4">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AU" smtClean="0"/>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7DD71382-DBA6-D540-90CD-E2A278F65DA4}" type="datetime1">
              <a:rPr lang="en-AU" smtClean="0"/>
              <a:t>2/02/2014</a:t>
            </a:fld>
            <a:endParaRPr lang="en-US"/>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A0231E1C-41CC-374C-9DD3-07A7B6DC794C}"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Lst>
  <p:hf hdr="0" ft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emf"/><Relationship Id="rId7" Type="http://schemas.openxmlformats.org/officeDocument/2006/relationships/image" Target="../media/image8.emf"/><Relationship Id="rId8" Type="http://schemas.openxmlformats.org/officeDocument/2006/relationships/image" Target="../media/image9.png"/><Relationship Id="rId9"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hyperlink" Target="benrees.com.au"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jpg"/><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ap-journal.com/archive/v41_i3_02-mcgovern.pdf_" TargetMode="External"/><Relationship Id="rId3" Type="http://schemas.openxmlformats.org/officeDocument/2006/relationships/hyperlink" Target="http://barnabyisright.com/2011/12/18/australias-debt-dreamtim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hyperlink" Target="http://epubs.scu.edu.au/jesp/vol14/iss3/3/" TargetMode="Externa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hyperlink" Target="http://www.eap-journal.com/archive/v40_i3_01_mcgovern.pdf_"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jpg"/><Relationship Id="rId1" Type="http://schemas.openxmlformats.org/officeDocument/2006/relationships/slideLayout" Target="../slideLayouts/slideLayout12.xml"/><Relationship Id="rId2"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jpg"/><Relationship Id="rId3" Type="http://schemas.openxmlformats.org/officeDocument/2006/relationships/image" Target="../media/image1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file://localhost/The%20Next%20Real%20Estate%20Bubble%20Has%20Already%20Begun%20(But%20It%E2%80%99s%20Not%20What%20You%20Think)%20%7C%20TIME.com%20http/::business.time.com:2013:05:23:the-next-real-estate-bubble-has-already-begun-but-its-not-what-you-think:"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ruraloz.net"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ruraloz.net/2013/06/16/a-tailored-funding-initiative-for-australian-agriculture/" TargetMode="External"/><Relationship Id="rId3" Type="http://schemas.openxmlformats.org/officeDocument/2006/relationships/hyperlink" Target="http://www.comlaw.gov.au/Details/C2013B00225/Explanatory%20Memorandum/Text"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mailto:m.mcgovern@qut.edu.au"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0869" y="894522"/>
            <a:ext cx="3980991" cy="1910521"/>
          </a:xfrm>
        </p:spPr>
        <p:txBody>
          <a:bodyPr>
            <a:normAutofit/>
          </a:bodyPr>
          <a:lstStyle/>
          <a:p>
            <a:r>
              <a:rPr lang="en-US" b="1" dirty="0" err="1" smtClean="0"/>
              <a:t>revitalising</a:t>
            </a:r>
            <a:r>
              <a:rPr lang="en-US" b="1" dirty="0" smtClean="0"/>
              <a:t/>
            </a:r>
            <a:br>
              <a:rPr lang="en-US" b="1" dirty="0" smtClean="0"/>
            </a:br>
            <a:r>
              <a:rPr lang="en-US" b="1" dirty="0" smtClean="0"/>
              <a:t>Rural </a:t>
            </a:r>
            <a:br>
              <a:rPr lang="en-US" b="1" dirty="0" smtClean="0"/>
            </a:br>
            <a:r>
              <a:rPr lang="en-US" b="1" dirty="0" smtClean="0"/>
              <a:t>Australia</a:t>
            </a:r>
            <a:endParaRPr lang="en-US" b="1" cap="none" baseline="30000" dirty="0">
              <a:solidFill>
                <a:srgbClr val="CCFFCC"/>
              </a:solidFill>
            </a:endParaRPr>
          </a:p>
        </p:txBody>
      </p:sp>
      <p:sp>
        <p:nvSpPr>
          <p:cNvPr id="3" name="Subtitle 2"/>
          <p:cNvSpPr>
            <a:spLocks noGrp="1"/>
          </p:cNvSpPr>
          <p:nvPr>
            <p:ph type="subTitle" idx="1"/>
          </p:nvPr>
        </p:nvSpPr>
        <p:spPr>
          <a:xfrm>
            <a:off x="1490870" y="3215422"/>
            <a:ext cx="3273552" cy="925881"/>
          </a:xfrm>
        </p:spPr>
        <p:txBody>
          <a:bodyPr>
            <a:normAutofit fontScale="62500" lnSpcReduction="20000"/>
          </a:bodyPr>
          <a:lstStyle/>
          <a:p>
            <a:r>
              <a:rPr lang="en-US" sz="5100" b="1" dirty="0" smtClean="0"/>
              <a:t>Mark McGovern</a:t>
            </a:r>
          </a:p>
          <a:p>
            <a:r>
              <a:rPr lang="en-US" sz="3300" dirty="0" smtClean="0"/>
              <a:t>Economics and Finance QUT</a:t>
            </a:r>
            <a:endParaRPr lang="en-US" sz="3300" dirty="0"/>
          </a:p>
        </p:txBody>
      </p:sp>
      <p:sp>
        <p:nvSpPr>
          <p:cNvPr id="7" name="TextBox 6"/>
          <p:cNvSpPr txBox="1"/>
          <p:nvPr/>
        </p:nvSpPr>
        <p:spPr>
          <a:xfrm>
            <a:off x="4638261" y="4417391"/>
            <a:ext cx="3286539" cy="369332"/>
          </a:xfrm>
          <a:prstGeom prst="rect">
            <a:avLst/>
          </a:prstGeom>
          <a:noFill/>
        </p:spPr>
        <p:txBody>
          <a:bodyPr wrap="square" rtlCol="0">
            <a:spAutoFit/>
          </a:bodyPr>
          <a:lstStyle/>
          <a:p>
            <a:r>
              <a:rPr lang="en-US" dirty="0"/>
              <a:t>   </a:t>
            </a:r>
          </a:p>
        </p:txBody>
      </p:sp>
      <p:pic>
        <p:nvPicPr>
          <p:cNvPr id="9" name="Picture 8"/>
          <p:cNvPicPr>
            <a:picLocks noChangeAspect="1"/>
          </p:cNvPicPr>
          <p:nvPr/>
        </p:nvPicPr>
        <p:blipFill>
          <a:blip r:embed="rId2"/>
          <a:stretch>
            <a:fillRect/>
          </a:stretch>
        </p:blipFill>
        <p:spPr>
          <a:xfrm>
            <a:off x="0" y="4600713"/>
            <a:ext cx="9144000" cy="649641"/>
          </a:xfrm>
          <a:prstGeom prst="rect">
            <a:avLst/>
          </a:prstGeom>
        </p:spPr>
      </p:pic>
      <p:sp>
        <p:nvSpPr>
          <p:cNvPr id="4" name="Slide Number Placeholder 3"/>
          <p:cNvSpPr>
            <a:spLocks noGrp="1"/>
          </p:cNvSpPr>
          <p:nvPr>
            <p:ph type="sldNum" sz="quarter" idx="12"/>
          </p:nvPr>
        </p:nvSpPr>
        <p:spPr/>
        <p:txBody>
          <a:bodyPr/>
          <a:lstStyle/>
          <a:p>
            <a:fld id="{A0231E1C-41CC-374C-9DD3-07A7B6DC794C}" type="slidenum">
              <a:rPr lang="en-US" smtClean="0"/>
              <a:t>1</a:t>
            </a:fld>
            <a:endParaRPr lang="en-US"/>
          </a:p>
        </p:txBody>
      </p:sp>
      <p:sp>
        <p:nvSpPr>
          <p:cNvPr id="5" name="TextBox 4"/>
          <p:cNvSpPr txBox="1"/>
          <p:nvPr/>
        </p:nvSpPr>
        <p:spPr>
          <a:xfrm>
            <a:off x="1640417" y="5477418"/>
            <a:ext cx="6460310" cy="369332"/>
          </a:xfrm>
          <a:prstGeom prst="rect">
            <a:avLst/>
          </a:prstGeom>
          <a:noFill/>
        </p:spPr>
        <p:txBody>
          <a:bodyPr wrap="none" rtlCol="0">
            <a:spAutoFit/>
          </a:bodyPr>
          <a:lstStyle/>
          <a:p>
            <a:r>
              <a:rPr lang="en-US" dirty="0" smtClean="0">
                <a:solidFill>
                  <a:schemeClr val="bg1"/>
                </a:solidFill>
              </a:rPr>
              <a:t>Paper presented to the Rural Crisis Meeting, St George Feb 1 2014</a:t>
            </a:r>
            <a:endParaRPr lang="en-US" dirty="0">
              <a:solidFill>
                <a:schemeClr val="bg1"/>
              </a:solidFill>
            </a:endParaRPr>
          </a:p>
        </p:txBody>
      </p:sp>
      <p:sp>
        <p:nvSpPr>
          <p:cNvPr id="6" name="TextBox 5"/>
          <p:cNvSpPr txBox="1"/>
          <p:nvPr/>
        </p:nvSpPr>
        <p:spPr>
          <a:xfrm>
            <a:off x="6207769" y="1115796"/>
            <a:ext cx="2817535" cy="2554545"/>
          </a:xfrm>
          <a:prstGeom prst="rect">
            <a:avLst/>
          </a:prstGeom>
          <a:noFill/>
        </p:spPr>
        <p:txBody>
          <a:bodyPr wrap="square" rtlCol="0">
            <a:spAutoFit/>
          </a:bodyPr>
          <a:lstStyle/>
          <a:p>
            <a:r>
              <a:rPr lang="en-US" sz="3200" dirty="0" smtClean="0">
                <a:solidFill>
                  <a:srgbClr val="42EFE8"/>
                </a:solidFill>
              </a:rPr>
              <a:t>ARDB as a key response to a deep seated </a:t>
            </a:r>
            <a:r>
              <a:rPr lang="en-US" sz="3200" b="1" dirty="0" smtClean="0">
                <a:solidFill>
                  <a:srgbClr val="FFFF00"/>
                </a:solidFill>
              </a:rPr>
              <a:t>structural problem</a:t>
            </a:r>
            <a:endParaRPr lang="en-US" sz="3200" b="1" dirty="0">
              <a:solidFill>
                <a:srgbClr val="FFFF00"/>
              </a:solidFill>
            </a:endParaRPr>
          </a:p>
        </p:txBody>
      </p:sp>
    </p:spTree>
    <p:extLst>
      <p:ext uri="{BB962C8B-B14F-4D97-AF65-F5344CB8AC3E}">
        <p14:creationId xmlns:p14="http://schemas.microsoft.com/office/powerpoint/2010/main" val="6660634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CFFCC"/>
                </a:solidFill>
              </a:rPr>
              <a:t>MY Position     </a:t>
            </a:r>
            <a:r>
              <a:rPr lang="en-US" i="1" cap="none" baseline="30000" dirty="0" smtClean="0">
                <a:solidFill>
                  <a:srgbClr val="42EFE8"/>
                </a:solidFill>
              </a:rPr>
              <a:t>One open for engagement…</a:t>
            </a:r>
            <a:endParaRPr lang="en-US" i="1" cap="none" dirty="0">
              <a:solidFill>
                <a:srgbClr val="42EFE8"/>
              </a:solidFill>
            </a:endParaRPr>
          </a:p>
        </p:txBody>
      </p:sp>
      <p:sp>
        <p:nvSpPr>
          <p:cNvPr id="3" name="Content Placeholder 2"/>
          <p:cNvSpPr>
            <a:spLocks noGrp="1"/>
          </p:cNvSpPr>
          <p:nvPr>
            <p:ph idx="1"/>
          </p:nvPr>
        </p:nvSpPr>
        <p:spPr>
          <a:xfrm>
            <a:off x="685799" y="1258240"/>
            <a:ext cx="8130118" cy="4368228"/>
          </a:xfrm>
        </p:spPr>
        <p:txBody>
          <a:bodyPr>
            <a:normAutofit fontScale="85000" lnSpcReduction="20000"/>
          </a:bodyPr>
          <a:lstStyle/>
          <a:p>
            <a:r>
              <a:rPr lang="en-AU" sz="2400" i="1" dirty="0">
                <a:solidFill>
                  <a:srgbClr val="00FF00"/>
                </a:solidFill>
              </a:rPr>
              <a:t>Drought impacts do need urgent attention – but </a:t>
            </a:r>
            <a:r>
              <a:rPr lang="en-AU" sz="2400" i="1" dirty="0" smtClean="0">
                <a:solidFill>
                  <a:srgbClr val="00FF00"/>
                </a:solidFill>
              </a:rPr>
              <a:t>foundational problems </a:t>
            </a:r>
            <a:r>
              <a:rPr lang="en-AU" sz="2400" i="1" dirty="0">
                <a:solidFill>
                  <a:srgbClr val="00FF00"/>
                </a:solidFill>
              </a:rPr>
              <a:t>lie deeper </a:t>
            </a:r>
          </a:p>
          <a:p>
            <a:endParaRPr lang="en-AU" sz="2400" i="1" dirty="0" smtClean="0"/>
          </a:p>
          <a:p>
            <a:r>
              <a:rPr lang="en-AU" sz="2400" i="1" dirty="0" smtClean="0"/>
              <a:t>Australian </a:t>
            </a:r>
            <a:r>
              <a:rPr lang="en-AU" sz="2400" i="1" dirty="0"/>
              <a:t>Agriculture is operating on an unsustainable basis.  </a:t>
            </a:r>
            <a:endParaRPr lang="en-AU" sz="2400" i="1" dirty="0" smtClean="0"/>
          </a:p>
          <a:p>
            <a:endParaRPr lang="en-AU" sz="2400" i="1" dirty="0" smtClean="0"/>
          </a:p>
          <a:p>
            <a:r>
              <a:rPr lang="en-AU" sz="2400" i="1" dirty="0" smtClean="0"/>
              <a:t>Current </a:t>
            </a:r>
            <a:r>
              <a:rPr lang="en-AU" sz="2400" i="1" dirty="0"/>
              <a:t>debt stresses are the logical outcome of </a:t>
            </a:r>
            <a:endParaRPr lang="en-AU" sz="2400" i="1" dirty="0" smtClean="0"/>
          </a:p>
          <a:p>
            <a:pPr marL="925830" lvl="1" indent="-457200">
              <a:buFont typeface="+mj-lt"/>
              <a:buAutoNum type="alphaUcPeriod"/>
            </a:pPr>
            <a:r>
              <a:rPr lang="en-AU" sz="1900" i="1" dirty="0" smtClean="0"/>
              <a:t>decades </a:t>
            </a:r>
            <a:r>
              <a:rPr lang="en-AU" sz="1900" i="1" dirty="0"/>
              <a:t>of unbalanced markets</a:t>
            </a:r>
            <a:r>
              <a:rPr lang="en-AU" sz="1900" i="1" dirty="0" smtClean="0"/>
              <a:t>,</a:t>
            </a:r>
          </a:p>
          <a:p>
            <a:pPr marL="925830" lvl="1" indent="-457200">
              <a:buFont typeface="+mj-lt"/>
              <a:buAutoNum type="alphaUcPeriod"/>
            </a:pPr>
            <a:r>
              <a:rPr lang="en-AU" sz="1900" i="1" dirty="0" smtClean="0"/>
              <a:t>inappropriate </a:t>
            </a:r>
            <a:r>
              <a:rPr lang="en-AU" sz="1900" i="1" dirty="0"/>
              <a:t>finance, </a:t>
            </a:r>
            <a:r>
              <a:rPr lang="en-AU" sz="1900" i="1" dirty="0" smtClean="0">
                <a:solidFill>
                  <a:srgbClr val="FFAD47"/>
                </a:solidFill>
              </a:rPr>
              <a:t>which the ARDB would help address</a:t>
            </a:r>
          </a:p>
          <a:p>
            <a:pPr marL="925830" lvl="1" indent="-457200">
              <a:buFont typeface="+mj-lt"/>
              <a:buAutoNum type="alphaUcPeriod"/>
            </a:pPr>
            <a:r>
              <a:rPr lang="en-AU" sz="1900" i="1" dirty="0" smtClean="0"/>
              <a:t>untoward </a:t>
            </a:r>
            <a:r>
              <a:rPr lang="en-AU" sz="1900" i="1" dirty="0"/>
              <a:t>practices </a:t>
            </a:r>
            <a:r>
              <a:rPr lang="en-AU" sz="1900" i="1" dirty="0" smtClean="0"/>
              <a:t>and</a:t>
            </a:r>
          </a:p>
          <a:p>
            <a:pPr marL="925830" lvl="1" indent="-457200">
              <a:buFont typeface="+mj-lt"/>
              <a:buAutoNum type="alphaUcPeriod"/>
            </a:pPr>
            <a:r>
              <a:rPr lang="en-AU" sz="1900" i="1" dirty="0" smtClean="0"/>
              <a:t>inept </a:t>
            </a:r>
            <a:r>
              <a:rPr lang="en-AU" sz="1900" i="1" dirty="0"/>
              <a:t>poli</a:t>
            </a:r>
            <a:r>
              <a:rPr lang="en-AU" i="1" dirty="0"/>
              <a:t>cies.  </a:t>
            </a:r>
            <a:endParaRPr lang="en-AU" i="1" dirty="0" smtClean="0"/>
          </a:p>
          <a:p>
            <a:r>
              <a:rPr lang="en-AU" sz="2200" i="1" dirty="0"/>
              <a:t>l</a:t>
            </a:r>
            <a:r>
              <a:rPr lang="en-AU" sz="2200" i="1" dirty="0" smtClean="0"/>
              <a:t>eading to a </a:t>
            </a:r>
            <a:r>
              <a:rPr lang="en-AU" sz="2200" i="1" dirty="0" smtClean="0">
                <a:solidFill>
                  <a:srgbClr val="FFFF00"/>
                </a:solidFill>
              </a:rPr>
              <a:t>deep seated structural problem</a:t>
            </a:r>
          </a:p>
          <a:p>
            <a:endParaRPr lang="en-AU" sz="2400" i="1" dirty="0" smtClean="0"/>
          </a:p>
          <a:p>
            <a:r>
              <a:rPr lang="en-AU" sz="2400" i="1" dirty="0" smtClean="0"/>
              <a:t>All four need to be rectified if we are to address the problem and revitalise rural, and urban,  Australia. </a:t>
            </a:r>
            <a:endParaRPr lang="en-US" dirty="0"/>
          </a:p>
        </p:txBody>
      </p:sp>
      <p:sp>
        <p:nvSpPr>
          <p:cNvPr id="4" name="Slide Number Placeholder 3"/>
          <p:cNvSpPr>
            <a:spLocks noGrp="1"/>
          </p:cNvSpPr>
          <p:nvPr>
            <p:ph type="sldNum" sz="quarter" idx="12"/>
          </p:nvPr>
        </p:nvSpPr>
        <p:spPr/>
        <p:txBody>
          <a:bodyPr/>
          <a:lstStyle/>
          <a:p>
            <a:fld id="{A0231E1C-41CC-374C-9DD3-07A7B6DC794C}" type="slidenum">
              <a:rPr lang="en-US" smtClean="0"/>
              <a:t>2</a:t>
            </a:fld>
            <a:endParaRPr lang="en-US"/>
          </a:p>
        </p:txBody>
      </p:sp>
    </p:spTree>
    <p:extLst>
      <p:ext uri="{BB962C8B-B14F-4D97-AF65-F5344CB8AC3E}">
        <p14:creationId xmlns:p14="http://schemas.microsoft.com/office/powerpoint/2010/main" val="414256473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2EFE8"/>
                </a:solidFill>
                <a:effectLst>
                  <a:reflection blurRad="6350" stA="55000" endA="50" endPos="85000" dist="29997" dir="5400000" sy="-100000" algn="bl" rotWithShape="0"/>
                </a:effectLst>
              </a:rPr>
              <a:t>REFLECTION</a:t>
            </a:r>
            <a:endParaRPr lang="en-US" b="1" dirty="0">
              <a:solidFill>
                <a:srgbClr val="42EFE8"/>
              </a:solidFill>
              <a:effectLst>
                <a:reflection blurRad="6350" stA="55000" endA="50" endPos="85000" dist="29997" dir="5400000" sy="-100000" algn="bl" rotWithShape="0"/>
              </a:effectLst>
            </a:endParaRPr>
          </a:p>
        </p:txBody>
      </p:sp>
      <p:sp>
        <p:nvSpPr>
          <p:cNvPr id="3" name="Content Placeholder 2"/>
          <p:cNvSpPr>
            <a:spLocks noGrp="1"/>
          </p:cNvSpPr>
          <p:nvPr>
            <p:ph idx="1"/>
          </p:nvPr>
        </p:nvSpPr>
        <p:spPr/>
        <p:txBody>
          <a:bodyPr>
            <a:normAutofit/>
          </a:bodyPr>
          <a:lstStyle/>
          <a:p>
            <a:endParaRPr lang="en-US" sz="3200" dirty="0" smtClean="0"/>
          </a:p>
          <a:p>
            <a:r>
              <a:rPr lang="en-US" sz="3200" b="1" dirty="0" smtClean="0">
                <a:solidFill>
                  <a:srgbClr val="FFCC66"/>
                </a:solidFill>
              </a:rPr>
              <a:t>Yesterday</a:t>
            </a:r>
          </a:p>
          <a:p>
            <a:r>
              <a:rPr lang="en-US" sz="3200" dirty="0" smtClean="0"/>
              <a:t>Today</a:t>
            </a:r>
          </a:p>
          <a:p>
            <a:r>
              <a:rPr lang="en-US" sz="3200" dirty="0" smtClean="0"/>
              <a:t>Tomorrow</a:t>
            </a:r>
          </a:p>
          <a:p>
            <a:r>
              <a:rPr lang="en-US" sz="3200" dirty="0" smtClean="0"/>
              <a:t>The day after</a:t>
            </a:r>
            <a:endParaRPr lang="en-US" sz="3200" dirty="0"/>
          </a:p>
        </p:txBody>
      </p:sp>
      <p:sp>
        <p:nvSpPr>
          <p:cNvPr id="4" name="Slide Number Placeholder 3"/>
          <p:cNvSpPr>
            <a:spLocks noGrp="1"/>
          </p:cNvSpPr>
          <p:nvPr>
            <p:ph type="sldNum" sz="quarter" idx="12"/>
          </p:nvPr>
        </p:nvSpPr>
        <p:spPr/>
        <p:txBody>
          <a:bodyPr/>
          <a:lstStyle/>
          <a:p>
            <a:fld id="{A0231E1C-41CC-374C-9DD3-07A7B6DC794C}" type="slidenum">
              <a:rPr lang="en-US" smtClean="0"/>
              <a:t>3</a:t>
            </a:fld>
            <a:endParaRPr lang="en-US"/>
          </a:p>
        </p:txBody>
      </p:sp>
      <p:sp>
        <p:nvSpPr>
          <p:cNvPr id="5" name="TextBox 4"/>
          <p:cNvSpPr txBox="1"/>
          <p:nvPr/>
        </p:nvSpPr>
        <p:spPr>
          <a:xfrm>
            <a:off x="392186" y="6042044"/>
            <a:ext cx="4454111" cy="400110"/>
          </a:xfrm>
          <a:prstGeom prst="rect">
            <a:avLst/>
          </a:prstGeom>
          <a:noFill/>
        </p:spPr>
        <p:txBody>
          <a:bodyPr wrap="square" rtlCol="0">
            <a:spAutoFit/>
          </a:bodyPr>
          <a:lstStyle/>
          <a:p>
            <a:r>
              <a:rPr lang="en-US" sz="2000" i="1" dirty="0" smtClean="0">
                <a:solidFill>
                  <a:srgbClr val="FF0000"/>
                </a:solidFill>
              </a:rPr>
              <a:t>At a critical juncture in many a life’s journey</a:t>
            </a:r>
            <a:endParaRPr lang="en-US" sz="2000" i="1" dirty="0">
              <a:solidFill>
                <a:srgbClr val="FF0000"/>
              </a:solidFill>
            </a:endParaRPr>
          </a:p>
        </p:txBody>
      </p:sp>
      <p:sp>
        <p:nvSpPr>
          <p:cNvPr id="7" name="TextBox 6"/>
          <p:cNvSpPr txBox="1"/>
          <p:nvPr/>
        </p:nvSpPr>
        <p:spPr>
          <a:xfrm>
            <a:off x="3962400" y="2286000"/>
            <a:ext cx="4953000" cy="523220"/>
          </a:xfrm>
          <a:prstGeom prst="rect">
            <a:avLst/>
          </a:prstGeom>
          <a:noFill/>
        </p:spPr>
        <p:txBody>
          <a:bodyPr wrap="square" rtlCol="0">
            <a:spAutoFit/>
          </a:bodyPr>
          <a:lstStyle/>
          <a:p>
            <a:r>
              <a:rPr lang="en-US" sz="2800" i="1" dirty="0" smtClean="0">
                <a:solidFill>
                  <a:srgbClr val="CCFFCC"/>
                </a:solidFill>
              </a:rPr>
              <a:t>All my troubles seemed so far away</a:t>
            </a:r>
            <a:endParaRPr lang="en-US" sz="2800" i="1" dirty="0">
              <a:solidFill>
                <a:srgbClr val="CCFFCC"/>
              </a:solidFill>
            </a:endParaRPr>
          </a:p>
        </p:txBody>
      </p:sp>
    </p:spTree>
    <p:extLst>
      <p:ext uri="{BB962C8B-B14F-4D97-AF65-F5344CB8AC3E}">
        <p14:creationId xmlns:p14="http://schemas.microsoft.com/office/powerpoint/2010/main" val="375243048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167" y="274638"/>
            <a:ext cx="8513233" cy="1143000"/>
          </a:xfrm>
        </p:spPr>
        <p:txBody>
          <a:bodyPr>
            <a:normAutofit fontScale="90000"/>
          </a:bodyPr>
          <a:lstStyle/>
          <a:p>
            <a:r>
              <a:rPr lang="en-US" cap="none" dirty="0" smtClean="0"/>
              <a:t>How have you been travelling for the last 40 years?</a:t>
            </a:r>
            <a:endParaRPr lang="en-US" cap="none" dirty="0"/>
          </a:p>
        </p:txBody>
      </p:sp>
      <p:sp>
        <p:nvSpPr>
          <p:cNvPr id="3" name="Content Placeholder 2"/>
          <p:cNvSpPr>
            <a:spLocks noGrp="1"/>
          </p:cNvSpPr>
          <p:nvPr>
            <p:ph idx="1"/>
          </p:nvPr>
        </p:nvSpPr>
        <p:spPr/>
        <p:txBody>
          <a:bodyPr/>
          <a:lstStyle/>
          <a:p>
            <a:r>
              <a:rPr lang="en-US" dirty="0" smtClean="0"/>
              <a:t>A big question with all manner of interactions and events providing the many individual answers…</a:t>
            </a:r>
          </a:p>
          <a:p>
            <a:endParaRPr lang="en-US" dirty="0"/>
          </a:p>
          <a:p>
            <a:r>
              <a:rPr lang="en-US" dirty="0" smtClean="0"/>
              <a:t>You have much to be rightly proud of, but today we all face serious “unexpected problems”</a:t>
            </a:r>
          </a:p>
          <a:p>
            <a:endParaRPr lang="en-US" dirty="0"/>
          </a:p>
          <a:p>
            <a:r>
              <a:rPr lang="en-US" dirty="0" smtClean="0"/>
              <a:t>Today is about ways we might work to address “challenges”, and nurture hope and future prosperity.</a:t>
            </a:r>
            <a:endParaRPr lang="en-US" dirty="0"/>
          </a:p>
        </p:txBody>
      </p:sp>
      <p:sp>
        <p:nvSpPr>
          <p:cNvPr id="4" name="Slide Number Placeholder 3"/>
          <p:cNvSpPr>
            <a:spLocks noGrp="1"/>
          </p:cNvSpPr>
          <p:nvPr>
            <p:ph type="sldNum" sz="quarter" idx="12"/>
          </p:nvPr>
        </p:nvSpPr>
        <p:spPr/>
        <p:txBody>
          <a:bodyPr/>
          <a:lstStyle/>
          <a:p>
            <a:fld id="{A0231E1C-41CC-374C-9DD3-07A7B6DC794C}" type="slidenum">
              <a:rPr lang="en-US" smtClean="0"/>
              <a:t>4</a:t>
            </a:fld>
            <a:endParaRPr lang="en-US"/>
          </a:p>
        </p:txBody>
      </p:sp>
    </p:spTree>
    <p:extLst>
      <p:ext uri="{BB962C8B-B14F-4D97-AF65-F5344CB8AC3E}">
        <p14:creationId xmlns:p14="http://schemas.microsoft.com/office/powerpoint/2010/main" val="196712021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7484534" cy="593195"/>
          </a:xfrm>
        </p:spPr>
        <p:txBody>
          <a:bodyPr>
            <a:normAutofit fontScale="90000"/>
          </a:bodyPr>
          <a:lstStyle/>
          <a:p>
            <a:r>
              <a:rPr lang="en-US" dirty="0" smtClean="0">
                <a:solidFill>
                  <a:schemeClr val="bg1"/>
                </a:solidFill>
              </a:rPr>
              <a:t>Ben’s </a:t>
            </a:r>
            <a:r>
              <a:rPr lang="en-US" cap="none" dirty="0" smtClean="0">
                <a:solidFill>
                  <a:schemeClr val="bg1"/>
                </a:solidFill>
              </a:rPr>
              <a:t>PAGE </a:t>
            </a:r>
            <a:r>
              <a:rPr lang="en-US" cap="none" baseline="30000" dirty="0" smtClean="0">
                <a:solidFill>
                  <a:schemeClr val="bg1"/>
                </a:solidFill>
              </a:rPr>
              <a:t>&amp; his best wishes     </a:t>
            </a:r>
            <a:r>
              <a:rPr lang="en-US" cap="none" dirty="0" smtClean="0">
                <a:hlinkClick r:id="rId2" action="ppaction://hlinkfile"/>
              </a:rPr>
              <a:t>benrees.com.au</a:t>
            </a:r>
            <a:r>
              <a:rPr lang="en-US" cap="none" dirty="0" smtClean="0"/>
              <a:t>  </a:t>
            </a:r>
            <a:endParaRPr lang="en-US" cap="none" dirty="0"/>
          </a:p>
        </p:txBody>
      </p:sp>
      <p:pic>
        <p:nvPicPr>
          <p:cNvPr id="6" name="Content Placeholder 5"/>
          <p:cNvPicPr>
            <a:picLocks noGrp="1" noChangeAspect="1"/>
          </p:cNvPicPr>
          <p:nvPr>
            <p:ph idx="1"/>
          </p:nvPr>
        </p:nvPicPr>
        <p:blipFill>
          <a:blip r:embed="rId3"/>
          <a:srcRect t="3544" b="3544"/>
          <a:stretch>
            <a:fillRect/>
          </a:stretch>
        </p:blipFill>
        <p:spPr>
          <a:xfrm>
            <a:off x="304799" y="1187451"/>
            <a:ext cx="3234091" cy="1553632"/>
          </a:xfrm>
        </p:spPr>
      </p:pic>
      <p:sp>
        <p:nvSpPr>
          <p:cNvPr id="4" name="Slide Number Placeholder 3"/>
          <p:cNvSpPr>
            <a:spLocks noGrp="1"/>
          </p:cNvSpPr>
          <p:nvPr>
            <p:ph type="sldNum" sz="quarter" idx="12"/>
          </p:nvPr>
        </p:nvSpPr>
        <p:spPr/>
        <p:txBody>
          <a:bodyPr/>
          <a:lstStyle/>
          <a:p>
            <a:fld id="{A0231E1C-41CC-374C-9DD3-07A7B6DC794C}" type="slidenum">
              <a:rPr lang="en-US" smtClean="0"/>
              <a:t>5</a:t>
            </a:fld>
            <a:endParaRPr lang="en-US"/>
          </a:p>
        </p:txBody>
      </p:sp>
      <p:pic>
        <p:nvPicPr>
          <p:cNvPr id="9" name="Picture 8"/>
          <p:cNvPicPr>
            <a:picLocks noChangeAspect="1"/>
          </p:cNvPicPr>
          <p:nvPr/>
        </p:nvPicPr>
        <p:blipFill>
          <a:blip r:embed="rId4"/>
          <a:stretch>
            <a:fillRect/>
          </a:stretch>
        </p:blipFill>
        <p:spPr>
          <a:xfrm>
            <a:off x="4691943" y="912586"/>
            <a:ext cx="3407833" cy="1949784"/>
          </a:xfrm>
          <a:prstGeom prst="rect">
            <a:avLst/>
          </a:prstGeom>
        </p:spPr>
      </p:pic>
      <p:pic>
        <p:nvPicPr>
          <p:cNvPr id="10" name="Picture 9"/>
          <p:cNvPicPr>
            <a:picLocks noChangeAspect="1"/>
          </p:cNvPicPr>
          <p:nvPr/>
        </p:nvPicPr>
        <p:blipFill>
          <a:blip r:embed="rId5"/>
          <a:stretch>
            <a:fillRect/>
          </a:stretch>
        </p:blipFill>
        <p:spPr>
          <a:xfrm>
            <a:off x="4508500" y="5117923"/>
            <a:ext cx="3585633" cy="1860726"/>
          </a:xfrm>
          <a:prstGeom prst="rect">
            <a:avLst/>
          </a:prstGeom>
        </p:spPr>
      </p:pic>
      <p:pic>
        <p:nvPicPr>
          <p:cNvPr id="12" name="Picture 11"/>
          <p:cNvPicPr>
            <a:picLocks noChangeAspect="1"/>
          </p:cNvPicPr>
          <p:nvPr/>
        </p:nvPicPr>
        <p:blipFill>
          <a:blip r:embed="rId6"/>
          <a:stretch>
            <a:fillRect/>
          </a:stretch>
        </p:blipFill>
        <p:spPr>
          <a:xfrm>
            <a:off x="4691943" y="2999315"/>
            <a:ext cx="2991554" cy="2243666"/>
          </a:xfrm>
          <a:prstGeom prst="rect">
            <a:avLst/>
          </a:prstGeom>
        </p:spPr>
      </p:pic>
      <p:pic>
        <p:nvPicPr>
          <p:cNvPr id="13" name="Picture 12"/>
          <p:cNvPicPr>
            <a:picLocks noChangeAspect="1"/>
          </p:cNvPicPr>
          <p:nvPr/>
        </p:nvPicPr>
        <p:blipFill>
          <a:blip r:embed="rId7"/>
          <a:stretch>
            <a:fillRect/>
          </a:stretch>
        </p:blipFill>
        <p:spPr>
          <a:xfrm>
            <a:off x="393523" y="4859205"/>
            <a:ext cx="2665060" cy="1998795"/>
          </a:xfrm>
          <a:prstGeom prst="rect">
            <a:avLst/>
          </a:prstGeom>
        </p:spPr>
      </p:pic>
      <p:pic>
        <p:nvPicPr>
          <p:cNvPr id="16" name="Picture 15"/>
          <p:cNvPicPr>
            <a:picLocks noChangeAspect="1"/>
          </p:cNvPicPr>
          <p:nvPr/>
        </p:nvPicPr>
        <p:blipFill>
          <a:blip r:embed="rId8"/>
          <a:stretch>
            <a:fillRect/>
          </a:stretch>
        </p:blipFill>
        <p:spPr>
          <a:xfrm>
            <a:off x="423335" y="2862370"/>
            <a:ext cx="3284889" cy="1893779"/>
          </a:xfrm>
          <a:prstGeom prst="rect">
            <a:avLst/>
          </a:prstGeom>
        </p:spPr>
      </p:pic>
      <p:pic>
        <p:nvPicPr>
          <p:cNvPr id="17" name="Picture 16"/>
          <p:cNvPicPr>
            <a:picLocks noChangeAspect="1"/>
          </p:cNvPicPr>
          <p:nvPr/>
        </p:nvPicPr>
        <p:blipFill>
          <a:blip r:embed="rId9"/>
          <a:stretch>
            <a:fillRect/>
          </a:stretch>
        </p:blipFill>
        <p:spPr>
          <a:xfrm>
            <a:off x="8125059" y="0"/>
            <a:ext cx="1018941" cy="1455630"/>
          </a:xfrm>
          <a:prstGeom prst="rect">
            <a:avLst/>
          </a:prstGeom>
        </p:spPr>
      </p:pic>
    </p:spTree>
    <p:extLst>
      <p:ext uri="{BB962C8B-B14F-4D97-AF65-F5344CB8AC3E}">
        <p14:creationId xmlns:p14="http://schemas.microsoft.com/office/powerpoint/2010/main" val="277392675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85799" y="274638"/>
            <a:ext cx="7213945" cy="1143000"/>
          </a:xfrm>
        </p:spPr>
        <p:txBody>
          <a:bodyPr>
            <a:normAutofit/>
          </a:bodyPr>
          <a:lstStyle/>
          <a:p>
            <a:r>
              <a:rPr lang="en-US" cap="none" dirty="0" smtClean="0"/>
              <a:t>…and what of </a:t>
            </a:r>
            <a:r>
              <a:rPr lang="en-US" cap="none" dirty="0"/>
              <a:t>A</a:t>
            </a:r>
            <a:r>
              <a:rPr lang="en-US" cap="none" dirty="0" smtClean="0"/>
              <a:t>ustralia?</a:t>
            </a:r>
            <a:endParaRPr lang="en-US" cap="none" dirty="0"/>
          </a:p>
        </p:txBody>
      </p:sp>
      <p:sp>
        <p:nvSpPr>
          <p:cNvPr id="7" name="Text Placeholder 6"/>
          <p:cNvSpPr>
            <a:spLocks noGrp="1"/>
          </p:cNvSpPr>
          <p:nvPr>
            <p:ph type="body" idx="1"/>
          </p:nvPr>
        </p:nvSpPr>
        <p:spPr>
          <a:xfrm>
            <a:off x="685800" y="1535113"/>
            <a:ext cx="3657600" cy="453999"/>
          </a:xfrm>
        </p:spPr>
        <p:txBody>
          <a:bodyPr/>
          <a:lstStyle/>
          <a:p>
            <a:r>
              <a:rPr lang="en-US" dirty="0" smtClean="0"/>
              <a:t>External earnings and wealth</a:t>
            </a:r>
            <a:endParaRPr lang="en-US" dirty="0"/>
          </a:p>
        </p:txBody>
      </p:sp>
      <p:sp>
        <p:nvSpPr>
          <p:cNvPr id="10" name="Text Placeholder 9"/>
          <p:cNvSpPr>
            <a:spLocks noGrp="1"/>
          </p:cNvSpPr>
          <p:nvPr>
            <p:ph type="body" sz="quarter" idx="3"/>
          </p:nvPr>
        </p:nvSpPr>
        <p:spPr>
          <a:xfrm>
            <a:off x="4908070" y="1535113"/>
            <a:ext cx="3550129" cy="453999"/>
          </a:xfrm>
        </p:spPr>
        <p:txBody>
          <a:bodyPr/>
          <a:lstStyle/>
          <a:p>
            <a:r>
              <a:rPr lang="en-US" dirty="0" smtClean="0"/>
              <a:t>Foreign Debt</a:t>
            </a:r>
            <a:endParaRPr lang="en-US" dirty="0"/>
          </a:p>
        </p:txBody>
      </p:sp>
      <p:pic>
        <p:nvPicPr>
          <p:cNvPr id="12" name="Content Placeholder 11" descr="Aust external debt.jpg"/>
          <p:cNvPicPr>
            <a:picLocks noGrp="1" noChangeAspect="1"/>
          </p:cNvPicPr>
          <p:nvPr>
            <p:ph sz="quarter" idx="14"/>
          </p:nvPr>
        </p:nvPicPr>
        <p:blipFill>
          <a:blip r:embed="rId2">
            <a:extLst>
              <a:ext uri="{28A0092B-C50C-407E-A947-70E740481C1C}">
                <a14:useLocalDpi xmlns:a14="http://schemas.microsoft.com/office/drawing/2010/main" val="0"/>
              </a:ext>
            </a:extLst>
          </a:blip>
          <a:srcRect t="-6943" b="-6943"/>
          <a:stretch>
            <a:fillRect/>
          </a:stretch>
        </p:blipFill>
        <p:spPr>
          <a:xfrm>
            <a:off x="4983646" y="2360466"/>
            <a:ext cx="3657600" cy="3463564"/>
          </a:xfrm>
        </p:spPr>
      </p:pic>
      <p:pic>
        <p:nvPicPr>
          <p:cNvPr id="13" name="Picture 12"/>
          <p:cNvPicPr/>
          <p:nvPr/>
        </p:nvPicPr>
        <p:blipFill>
          <a:blip r:embed="rId3">
            <a:extLst>
              <a:ext uri="{28A0092B-C50C-407E-A947-70E740481C1C}">
                <a14:useLocalDpi xmlns:a14="http://schemas.microsoft.com/office/drawing/2010/main" val="0"/>
              </a:ext>
            </a:extLst>
          </a:blip>
          <a:srcRect/>
          <a:stretch>
            <a:fillRect/>
          </a:stretch>
        </p:blipFill>
        <p:spPr bwMode="auto">
          <a:xfrm>
            <a:off x="481347" y="2518732"/>
            <a:ext cx="3737916" cy="2891468"/>
          </a:xfrm>
          <a:prstGeom prst="rect">
            <a:avLst/>
          </a:prstGeom>
          <a:noFill/>
          <a:ln>
            <a:noFill/>
          </a:ln>
        </p:spPr>
      </p:pic>
      <p:sp>
        <p:nvSpPr>
          <p:cNvPr id="14" name="Content Placeholder 13"/>
          <p:cNvSpPr>
            <a:spLocks noGrp="1"/>
          </p:cNvSpPr>
          <p:nvPr>
            <p:ph sz="quarter" idx="13"/>
          </p:nvPr>
        </p:nvSpPr>
        <p:spPr>
          <a:xfrm>
            <a:off x="446188" y="2147866"/>
            <a:ext cx="3897212" cy="3262333"/>
          </a:xfrm>
        </p:spPr>
        <p:txBody>
          <a:bodyPr>
            <a:normAutofit/>
          </a:bodyPr>
          <a:lstStyle/>
          <a:p>
            <a:r>
              <a:rPr lang="en-US" sz="1800" dirty="0" smtClean="0">
                <a:solidFill>
                  <a:srgbClr val="42EFE8"/>
                </a:solidFill>
              </a:rPr>
              <a:t>Annual shortfalls accumulate</a:t>
            </a:r>
            <a:endParaRPr lang="en-US" sz="1800" dirty="0">
              <a:solidFill>
                <a:srgbClr val="42EFE8"/>
              </a:solidFill>
            </a:endParaRPr>
          </a:p>
        </p:txBody>
      </p:sp>
      <p:sp>
        <p:nvSpPr>
          <p:cNvPr id="15" name="TextBox 14"/>
          <p:cNvSpPr txBox="1"/>
          <p:nvPr/>
        </p:nvSpPr>
        <p:spPr>
          <a:xfrm>
            <a:off x="5070319" y="2147866"/>
            <a:ext cx="3570927" cy="369332"/>
          </a:xfrm>
          <a:prstGeom prst="rect">
            <a:avLst/>
          </a:prstGeom>
          <a:noFill/>
        </p:spPr>
        <p:txBody>
          <a:bodyPr wrap="square" rtlCol="0">
            <a:spAutoFit/>
          </a:bodyPr>
          <a:lstStyle/>
          <a:p>
            <a:r>
              <a:rPr lang="en-US" dirty="0" smtClean="0">
                <a:solidFill>
                  <a:srgbClr val="42EFE8"/>
                </a:solidFill>
              </a:rPr>
              <a:t>So we borrow more and more</a:t>
            </a:r>
            <a:endParaRPr lang="en-US" dirty="0">
              <a:solidFill>
                <a:srgbClr val="42EFE8"/>
              </a:solidFill>
            </a:endParaRPr>
          </a:p>
        </p:txBody>
      </p:sp>
      <p:sp>
        <p:nvSpPr>
          <p:cNvPr id="2" name="Slide Number Placeholder 1"/>
          <p:cNvSpPr>
            <a:spLocks noGrp="1"/>
          </p:cNvSpPr>
          <p:nvPr>
            <p:ph type="sldNum" sz="quarter" idx="12"/>
          </p:nvPr>
        </p:nvSpPr>
        <p:spPr/>
        <p:txBody>
          <a:bodyPr/>
          <a:lstStyle/>
          <a:p>
            <a:fld id="{A0231E1C-41CC-374C-9DD3-07A7B6DC794C}" type="slidenum">
              <a:rPr lang="en-US" smtClean="0"/>
              <a:t>6</a:t>
            </a:fld>
            <a:endParaRPr lang="en-US"/>
          </a:p>
        </p:txBody>
      </p:sp>
      <p:sp>
        <p:nvSpPr>
          <p:cNvPr id="3" name="TextBox 2"/>
          <p:cNvSpPr txBox="1"/>
          <p:nvPr/>
        </p:nvSpPr>
        <p:spPr>
          <a:xfrm>
            <a:off x="74702" y="5991635"/>
            <a:ext cx="4725898" cy="646331"/>
          </a:xfrm>
          <a:prstGeom prst="rect">
            <a:avLst/>
          </a:prstGeom>
          <a:noFill/>
        </p:spPr>
        <p:txBody>
          <a:bodyPr wrap="square" rtlCol="0">
            <a:spAutoFit/>
          </a:bodyPr>
          <a:lstStyle/>
          <a:p>
            <a:r>
              <a:rPr lang="en-US" dirty="0" smtClean="0">
                <a:solidFill>
                  <a:srgbClr val="008000"/>
                </a:solidFill>
              </a:rPr>
              <a:t>GNE &gt; GDP &gt; GNI</a:t>
            </a:r>
          </a:p>
          <a:p>
            <a:r>
              <a:rPr lang="en-US" dirty="0" smtClean="0">
                <a:solidFill>
                  <a:srgbClr val="008000"/>
                </a:solidFill>
              </a:rPr>
              <a:t>National expenditures exceed incomes</a:t>
            </a:r>
            <a:endParaRPr lang="en-US" dirty="0">
              <a:solidFill>
                <a:srgbClr val="008000"/>
              </a:solidFill>
            </a:endParaRPr>
          </a:p>
        </p:txBody>
      </p:sp>
      <p:sp>
        <p:nvSpPr>
          <p:cNvPr id="11" name="Cloud Callout 10"/>
          <p:cNvSpPr/>
          <p:nvPr/>
        </p:nvSpPr>
        <p:spPr>
          <a:xfrm>
            <a:off x="3179691" y="5410199"/>
            <a:ext cx="1432294" cy="457200"/>
          </a:xfrm>
          <a:prstGeom prst="cloudCallout">
            <a:avLst>
              <a:gd name="adj1" fmla="val 8175"/>
              <a:gd name="adj2" fmla="val -81601"/>
            </a:avLst>
          </a:prstGeom>
          <a:ln/>
        </p:spPr>
        <p:style>
          <a:lnRef idx="1">
            <a:schemeClr val="accent5"/>
          </a:lnRef>
          <a:fillRef idx="3">
            <a:schemeClr val="accent5"/>
          </a:fillRef>
          <a:effectRef idx="2">
            <a:schemeClr val="accent5"/>
          </a:effectRef>
          <a:fontRef idx="minor">
            <a:schemeClr val="lt1"/>
          </a:fontRef>
        </p:style>
        <p:txBody>
          <a:bodyPr/>
          <a:lstStyle/>
          <a:p>
            <a:r>
              <a:rPr lang="en-US" sz="1000" dirty="0" smtClean="0"/>
              <a:t>Total External Obligations</a:t>
            </a:r>
            <a:endParaRPr lang="en-US" sz="1000" dirty="0"/>
          </a:p>
        </p:txBody>
      </p:sp>
      <p:sp>
        <p:nvSpPr>
          <p:cNvPr id="16" name="Cloud Callout 15"/>
          <p:cNvSpPr/>
          <p:nvPr/>
        </p:nvSpPr>
        <p:spPr>
          <a:xfrm>
            <a:off x="3964785" y="2360466"/>
            <a:ext cx="1105534" cy="457200"/>
          </a:xfrm>
          <a:prstGeom prst="cloudCallout">
            <a:avLst>
              <a:gd name="adj1" fmla="val -36517"/>
              <a:gd name="adj2" fmla="val 83383"/>
            </a:avLst>
          </a:prstGeom>
          <a:ln/>
        </p:spPr>
        <p:style>
          <a:lnRef idx="1">
            <a:schemeClr val="accent2"/>
          </a:lnRef>
          <a:fillRef idx="3">
            <a:schemeClr val="accent2"/>
          </a:fillRef>
          <a:effectRef idx="2">
            <a:schemeClr val="accent2"/>
          </a:effectRef>
          <a:fontRef idx="minor">
            <a:schemeClr val="lt1"/>
          </a:fontRef>
        </p:style>
        <p:txBody>
          <a:bodyPr/>
          <a:lstStyle/>
          <a:p>
            <a:r>
              <a:rPr lang="en-US" sz="1000" dirty="0" smtClean="0"/>
              <a:t>Annual borrowing</a:t>
            </a:r>
            <a:endParaRPr lang="en-US" sz="1000" dirty="0"/>
          </a:p>
        </p:txBody>
      </p:sp>
    </p:spTree>
    <p:extLst>
      <p:ext uri="{BB962C8B-B14F-4D97-AF65-F5344CB8AC3E}">
        <p14:creationId xmlns:p14="http://schemas.microsoft.com/office/powerpoint/2010/main" val="166101719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551" y="274638"/>
            <a:ext cx="8375970" cy="1143000"/>
          </a:xfrm>
        </p:spPr>
        <p:txBody>
          <a:bodyPr>
            <a:normAutofit fontScale="90000"/>
          </a:bodyPr>
          <a:lstStyle/>
          <a:p>
            <a:r>
              <a:rPr lang="en-US" dirty="0" smtClean="0">
                <a:solidFill>
                  <a:srgbClr val="FF0000"/>
                </a:solidFill>
              </a:rPr>
              <a:t>40 years of A nation going backwards, badly</a:t>
            </a:r>
            <a:endParaRPr lang="en-US" dirty="0">
              <a:solidFill>
                <a:srgbClr val="FF0000"/>
              </a:solidFill>
            </a:endParaRPr>
          </a:p>
        </p:txBody>
      </p:sp>
      <p:sp>
        <p:nvSpPr>
          <p:cNvPr id="3" name="Content Placeholder 2"/>
          <p:cNvSpPr>
            <a:spLocks noGrp="1"/>
          </p:cNvSpPr>
          <p:nvPr>
            <p:ph idx="1"/>
          </p:nvPr>
        </p:nvSpPr>
        <p:spPr>
          <a:xfrm>
            <a:off x="457550" y="1600201"/>
            <a:ext cx="8375970" cy="3947610"/>
          </a:xfrm>
        </p:spPr>
        <p:txBody>
          <a:bodyPr/>
          <a:lstStyle/>
          <a:p>
            <a:r>
              <a:rPr lang="en-AU" sz="2800" i="1" dirty="0" smtClean="0"/>
              <a:t>“A</a:t>
            </a:r>
            <a:r>
              <a:rPr lang="en-US" sz="2800" i="1" dirty="0" err="1" smtClean="0"/>
              <a:t>ll</a:t>
            </a:r>
            <a:r>
              <a:rPr lang="en-US" sz="2800" i="1" dirty="0" smtClean="0"/>
              <a:t> </a:t>
            </a:r>
            <a:r>
              <a:rPr lang="en-US" sz="2800" i="1" dirty="0"/>
              <a:t>the efforts of </a:t>
            </a:r>
            <a:r>
              <a:rPr lang="en-US" sz="2800" i="1" dirty="0" smtClean="0"/>
              <a:t>a generation </a:t>
            </a:r>
            <a:r>
              <a:rPr lang="en-US" sz="2800" i="1" dirty="0"/>
              <a:t>of Australian men and women have only made them more indebted to the rest of the world.  We stride the world stage with debts above seventy percent of GDP, and increasing.  Unaddressed, this is a precursor for </a:t>
            </a:r>
            <a:r>
              <a:rPr lang="en-US" sz="2800" i="1" dirty="0" smtClean="0"/>
              <a:t>crisis...”</a:t>
            </a:r>
          </a:p>
          <a:p>
            <a:pPr algn="r"/>
            <a:r>
              <a:rPr lang="en-US" i="1" dirty="0" smtClean="0"/>
              <a:t>   </a:t>
            </a:r>
            <a:r>
              <a:rPr lang="en-US" dirty="0" smtClean="0">
                <a:hlinkClick r:id="rId2"/>
              </a:rPr>
              <a:t>Debt Dreamtime</a:t>
            </a:r>
            <a:r>
              <a:rPr lang="en-US" i="1" dirty="0" smtClean="0">
                <a:hlinkClick r:id="rId2"/>
              </a:rPr>
              <a:t> </a:t>
            </a:r>
            <a:r>
              <a:rPr lang="en-US" dirty="0" smtClean="0">
                <a:hlinkClick r:id="rId2"/>
              </a:rPr>
              <a:t>McGovern 2011</a:t>
            </a:r>
            <a:r>
              <a:rPr lang="en-US" dirty="0" smtClean="0"/>
              <a:t>  and </a:t>
            </a:r>
            <a:r>
              <a:rPr lang="en-US" dirty="0" smtClean="0">
                <a:hlinkClick r:id="rId3"/>
              </a:rPr>
              <a:t>Barnaby is right</a:t>
            </a:r>
            <a:endParaRPr lang="en-US" dirty="0" smtClean="0"/>
          </a:p>
          <a:p>
            <a:endParaRPr lang="en-US" i="1" dirty="0"/>
          </a:p>
        </p:txBody>
      </p:sp>
      <p:sp>
        <p:nvSpPr>
          <p:cNvPr id="4" name="Slide Number Placeholder 3"/>
          <p:cNvSpPr>
            <a:spLocks noGrp="1"/>
          </p:cNvSpPr>
          <p:nvPr>
            <p:ph type="sldNum" sz="quarter" idx="12"/>
          </p:nvPr>
        </p:nvSpPr>
        <p:spPr/>
        <p:txBody>
          <a:bodyPr/>
          <a:lstStyle/>
          <a:p>
            <a:fld id="{A0231E1C-41CC-374C-9DD3-07A7B6DC794C}" type="slidenum">
              <a:rPr lang="en-US" smtClean="0"/>
              <a:t>7</a:t>
            </a:fld>
            <a:endParaRPr lang="en-US"/>
          </a:p>
        </p:txBody>
      </p:sp>
      <p:sp>
        <p:nvSpPr>
          <p:cNvPr id="5" name="TextBox 4"/>
          <p:cNvSpPr txBox="1"/>
          <p:nvPr/>
        </p:nvSpPr>
        <p:spPr>
          <a:xfrm>
            <a:off x="685799" y="4593704"/>
            <a:ext cx="8352367" cy="954107"/>
          </a:xfrm>
          <a:prstGeom prst="rect">
            <a:avLst/>
          </a:prstGeom>
          <a:noFill/>
        </p:spPr>
        <p:txBody>
          <a:bodyPr wrap="square" rtlCol="0">
            <a:spAutoFit/>
          </a:bodyPr>
          <a:lstStyle/>
          <a:p>
            <a:r>
              <a:rPr lang="en-US" sz="2800" dirty="0" smtClean="0">
                <a:solidFill>
                  <a:srgbClr val="FFFF00"/>
                </a:solidFill>
              </a:rPr>
              <a:t>Agriculture is one of the few sectors that might turn this trend around – but it can’t in its present condition </a:t>
            </a:r>
            <a:endParaRPr lang="en-US" sz="2800" dirty="0">
              <a:solidFill>
                <a:srgbClr val="FFFF00"/>
              </a:solidFill>
            </a:endParaRPr>
          </a:p>
        </p:txBody>
      </p:sp>
    </p:spTree>
    <p:extLst>
      <p:ext uri="{BB962C8B-B14F-4D97-AF65-F5344CB8AC3E}">
        <p14:creationId xmlns:p14="http://schemas.microsoft.com/office/powerpoint/2010/main" val="318361647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043" y="69189"/>
            <a:ext cx="8807373" cy="948713"/>
          </a:xfrm>
        </p:spPr>
        <p:txBody>
          <a:bodyPr>
            <a:normAutofit/>
          </a:bodyPr>
          <a:lstStyle/>
          <a:p>
            <a:r>
              <a:rPr lang="en-US" sz="2400" dirty="0" smtClean="0"/>
              <a:t>…And It’s Not Just Ag but all Debt-funded investments</a:t>
            </a:r>
            <a:endParaRPr lang="en-US" sz="2400" dirty="0"/>
          </a:p>
        </p:txBody>
      </p:sp>
      <p:pic>
        <p:nvPicPr>
          <p:cNvPr id="5" name="Content Placeholder 4"/>
          <p:cNvPicPr>
            <a:picLocks noGrp="1" noChangeAspect="1"/>
          </p:cNvPicPr>
          <p:nvPr>
            <p:ph idx="1"/>
          </p:nvPr>
        </p:nvPicPr>
        <p:blipFill>
          <a:blip r:embed="rId3"/>
          <a:srcRect l="-6588" r="-6588"/>
          <a:stretch>
            <a:fillRect/>
          </a:stretch>
        </p:blipFill>
        <p:spPr>
          <a:xfrm>
            <a:off x="199044" y="943193"/>
            <a:ext cx="8666020" cy="5545475"/>
          </a:xfrm>
        </p:spPr>
      </p:pic>
      <p:sp>
        <p:nvSpPr>
          <p:cNvPr id="4" name="Slide Number Placeholder 3"/>
          <p:cNvSpPr>
            <a:spLocks noGrp="1"/>
          </p:cNvSpPr>
          <p:nvPr>
            <p:ph type="sldNum" sz="quarter" idx="12"/>
          </p:nvPr>
        </p:nvSpPr>
        <p:spPr/>
        <p:txBody>
          <a:bodyPr/>
          <a:lstStyle/>
          <a:p>
            <a:fld id="{A0231E1C-41CC-374C-9DD3-07A7B6DC794C}" type="slidenum">
              <a:rPr lang="en-US" smtClean="0"/>
              <a:t>8</a:t>
            </a:fld>
            <a:endParaRPr lang="en-US"/>
          </a:p>
        </p:txBody>
      </p:sp>
      <p:sp>
        <p:nvSpPr>
          <p:cNvPr id="6" name="TextBox 5"/>
          <p:cNvSpPr txBox="1"/>
          <p:nvPr/>
        </p:nvSpPr>
        <p:spPr>
          <a:xfrm>
            <a:off x="3485247" y="6488668"/>
            <a:ext cx="6926354" cy="369332"/>
          </a:xfrm>
          <a:prstGeom prst="rect">
            <a:avLst/>
          </a:prstGeom>
          <a:noFill/>
        </p:spPr>
        <p:txBody>
          <a:bodyPr wrap="square" rtlCol="0">
            <a:spAutoFit/>
          </a:bodyPr>
          <a:lstStyle/>
          <a:p>
            <a:r>
              <a:rPr lang="en-US" dirty="0" smtClean="0">
                <a:hlinkClick r:id="rId4"/>
              </a:rPr>
              <a:t>McGovern “On Unaffordable regional infrastructure” 2011</a:t>
            </a:r>
            <a:endParaRPr lang="en-US" dirty="0"/>
          </a:p>
        </p:txBody>
      </p:sp>
    </p:spTree>
    <p:extLst>
      <p:ext uri="{BB962C8B-B14F-4D97-AF65-F5344CB8AC3E}">
        <p14:creationId xmlns:p14="http://schemas.microsoft.com/office/powerpoint/2010/main" val="126587344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94" y="0"/>
            <a:ext cx="8345506" cy="907080"/>
          </a:xfrm>
        </p:spPr>
        <p:txBody>
          <a:bodyPr>
            <a:normAutofit fontScale="90000"/>
          </a:bodyPr>
          <a:lstStyle/>
          <a:p>
            <a:r>
              <a:rPr lang="en-US" cap="none" dirty="0" smtClean="0"/>
              <a:t>  </a:t>
            </a:r>
            <a:r>
              <a:rPr lang="en-US" cap="none" dirty="0" smtClean="0">
                <a:solidFill>
                  <a:srgbClr val="00FF00"/>
                </a:solidFill>
              </a:rPr>
              <a:t> REAL </a:t>
            </a:r>
            <a:r>
              <a:rPr lang="en-US" cap="none" dirty="0" smtClean="0"/>
              <a:t>INTEREST RATES 30 </a:t>
            </a:r>
            <a:r>
              <a:rPr lang="en-US" cap="none" dirty="0" err="1" smtClean="0"/>
              <a:t>yr</a:t>
            </a:r>
            <a:r>
              <a:rPr lang="en-US" cap="none" dirty="0" smtClean="0"/>
              <a:t> simple average</a:t>
            </a:r>
            <a:endParaRPr lang="en-US" cap="none" dirty="0"/>
          </a:p>
        </p:txBody>
      </p:sp>
      <p:pic>
        <p:nvPicPr>
          <p:cNvPr id="5" name="Content Placeholder 4"/>
          <p:cNvPicPr>
            <a:picLocks noGrp="1" noChangeAspect="1"/>
          </p:cNvPicPr>
          <p:nvPr>
            <p:ph idx="1"/>
          </p:nvPr>
        </p:nvPicPr>
        <p:blipFill>
          <a:blip r:embed="rId2"/>
          <a:srcRect l="-18849" r="-18849"/>
          <a:stretch>
            <a:fillRect/>
          </a:stretch>
        </p:blipFill>
        <p:spPr>
          <a:xfrm rot="5400000">
            <a:off x="588794" y="-410139"/>
            <a:ext cx="7437437" cy="7961383"/>
          </a:xfrm>
        </p:spPr>
      </p:pic>
      <p:sp>
        <p:nvSpPr>
          <p:cNvPr id="4" name="Slide Number Placeholder 3"/>
          <p:cNvSpPr>
            <a:spLocks noGrp="1"/>
          </p:cNvSpPr>
          <p:nvPr>
            <p:ph type="sldNum" sz="quarter" idx="12"/>
          </p:nvPr>
        </p:nvSpPr>
        <p:spPr/>
        <p:txBody>
          <a:bodyPr/>
          <a:lstStyle/>
          <a:p>
            <a:fld id="{A0231E1C-41CC-374C-9DD3-07A7B6DC794C}" type="slidenum">
              <a:rPr lang="en-US" smtClean="0"/>
              <a:t>9</a:t>
            </a:fld>
            <a:endParaRPr lang="en-US" dirty="0"/>
          </a:p>
        </p:txBody>
      </p:sp>
      <p:sp>
        <p:nvSpPr>
          <p:cNvPr id="6" name="TextBox 5"/>
          <p:cNvSpPr txBox="1"/>
          <p:nvPr/>
        </p:nvSpPr>
        <p:spPr>
          <a:xfrm>
            <a:off x="6435772" y="6434696"/>
            <a:ext cx="1852432" cy="369332"/>
          </a:xfrm>
          <a:prstGeom prst="rect">
            <a:avLst/>
          </a:prstGeom>
          <a:noFill/>
        </p:spPr>
        <p:txBody>
          <a:bodyPr wrap="square" rtlCol="0">
            <a:spAutoFit/>
          </a:bodyPr>
          <a:lstStyle/>
          <a:p>
            <a:r>
              <a:rPr lang="en-US" dirty="0" smtClean="0">
                <a:hlinkClick r:id="rId3"/>
              </a:rPr>
              <a:t>McGovern 2010</a:t>
            </a:r>
            <a:endParaRPr lang="en-US" dirty="0"/>
          </a:p>
        </p:txBody>
      </p:sp>
      <p:sp>
        <p:nvSpPr>
          <p:cNvPr id="3" name="TextBox 2"/>
          <p:cNvSpPr txBox="1"/>
          <p:nvPr/>
        </p:nvSpPr>
        <p:spPr>
          <a:xfrm>
            <a:off x="127000" y="6412468"/>
            <a:ext cx="5202453" cy="369332"/>
          </a:xfrm>
          <a:prstGeom prst="rect">
            <a:avLst/>
          </a:prstGeom>
          <a:noFill/>
        </p:spPr>
        <p:txBody>
          <a:bodyPr wrap="none" rtlCol="0">
            <a:spAutoFit/>
          </a:bodyPr>
          <a:lstStyle/>
          <a:p>
            <a:r>
              <a:rPr lang="en-US" b="1" dirty="0" smtClean="0">
                <a:solidFill>
                  <a:schemeClr val="bg1"/>
                </a:solidFill>
              </a:rPr>
              <a:t>Crises reset interest rates strongly down but…</a:t>
            </a:r>
            <a:endParaRPr lang="en-US" b="1" dirty="0">
              <a:solidFill>
                <a:schemeClr val="bg1"/>
              </a:solidFill>
            </a:endParaRPr>
          </a:p>
        </p:txBody>
      </p:sp>
      <p:sp>
        <p:nvSpPr>
          <p:cNvPr id="7" name="TextBox 6"/>
          <p:cNvSpPr txBox="1"/>
          <p:nvPr/>
        </p:nvSpPr>
        <p:spPr>
          <a:xfrm>
            <a:off x="8675717" y="3363351"/>
            <a:ext cx="312906" cy="369332"/>
          </a:xfrm>
          <a:prstGeom prst="rect">
            <a:avLst/>
          </a:prstGeom>
          <a:noFill/>
        </p:spPr>
        <p:txBody>
          <a:bodyPr wrap="none" rtlCol="0">
            <a:spAutoFit/>
          </a:bodyPr>
          <a:lstStyle/>
          <a:p>
            <a:r>
              <a:rPr lang="en-US" dirty="0" smtClean="0"/>
              <a:t>¥</a:t>
            </a:r>
            <a:endParaRPr lang="en-US" dirty="0"/>
          </a:p>
        </p:txBody>
      </p:sp>
      <p:sp>
        <p:nvSpPr>
          <p:cNvPr id="8" name="TextBox 7"/>
          <p:cNvSpPr txBox="1"/>
          <p:nvPr/>
        </p:nvSpPr>
        <p:spPr>
          <a:xfrm>
            <a:off x="8382000" y="3249091"/>
            <a:ext cx="328083" cy="369332"/>
          </a:xfrm>
          <a:prstGeom prst="rect">
            <a:avLst/>
          </a:prstGeom>
          <a:noFill/>
        </p:spPr>
        <p:txBody>
          <a:bodyPr wrap="square" rtlCol="0">
            <a:spAutoFit/>
          </a:bodyPr>
          <a:lstStyle/>
          <a:p>
            <a:r>
              <a:rPr lang="en-US" dirty="0" smtClean="0"/>
              <a:t>€</a:t>
            </a:r>
            <a:endParaRPr lang="en-US" dirty="0"/>
          </a:p>
        </p:txBody>
      </p:sp>
      <p:sp>
        <p:nvSpPr>
          <p:cNvPr id="9" name="TextBox 8"/>
          <p:cNvSpPr txBox="1"/>
          <p:nvPr/>
        </p:nvSpPr>
        <p:spPr>
          <a:xfrm>
            <a:off x="8503579" y="3548017"/>
            <a:ext cx="307183" cy="369332"/>
          </a:xfrm>
          <a:prstGeom prst="rect">
            <a:avLst/>
          </a:prstGeom>
          <a:noFill/>
        </p:spPr>
        <p:txBody>
          <a:bodyPr wrap="none" rtlCol="0">
            <a:spAutoFit/>
          </a:bodyPr>
          <a:lstStyle/>
          <a:p>
            <a:r>
              <a:rPr lang="en-US" dirty="0" smtClean="0"/>
              <a:t>£</a:t>
            </a:r>
            <a:endParaRPr lang="en-US" dirty="0"/>
          </a:p>
        </p:txBody>
      </p:sp>
      <p:sp>
        <p:nvSpPr>
          <p:cNvPr id="10" name="TextBox 9"/>
          <p:cNvSpPr txBox="1"/>
          <p:nvPr/>
        </p:nvSpPr>
        <p:spPr>
          <a:xfrm>
            <a:off x="8509005" y="2286007"/>
            <a:ext cx="479618" cy="369332"/>
          </a:xfrm>
          <a:prstGeom prst="rect">
            <a:avLst/>
          </a:prstGeom>
          <a:noFill/>
        </p:spPr>
        <p:txBody>
          <a:bodyPr wrap="none" rtlCol="0">
            <a:spAutoFit/>
          </a:bodyPr>
          <a:lstStyle/>
          <a:p>
            <a:r>
              <a:rPr lang="en-US" dirty="0" smtClean="0"/>
              <a:t>$A</a:t>
            </a:r>
            <a:endParaRPr lang="en-US" dirty="0"/>
          </a:p>
        </p:txBody>
      </p:sp>
      <p:sp>
        <p:nvSpPr>
          <p:cNvPr id="11" name="TextBox 10"/>
          <p:cNvSpPr txBox="1"/>
          <p:nvPr/>
        </p:nvSpPr>
        <p:spPr>
          <a:xfrm>
            <a:off x="8409693" y="2996195"/>
            <a:ext cx="578930" cy="369332"/>
          </a:xfrm>
          <a:prstGeom prst="rect">
            <a:avLst/>
          </a:prstGeom>
          <a:noFill/>
        </p:spPr>
        <p:txBody>
          <a:bodyPr wrap="none" rtlCol="0">
            <a:spAutoFit/>
          </a:bodyPr>
          <a:lstStyle/>
          <a:p>
            <a:r>
              <a:rPr lang="en-US" dirty="0" smtClean="0"/>
              <a:t>$US</a:t>
            </a:r>
            <a:endParaRPr lang="en-US" dirty="0"/>
          </a:p>
        </p:txBody>
      </p:sp>
      <p:sp>
        <p:nvSpPr>
          <p:cNvPr id="12" name="TextBox 11"/>
          <p:cNvSpPr txBox="1"/>
          <p:nvPr/>
        </p:nvSpPr>
        <p:spPr>
          <a:xfrm>
            <a:off x="8197489" y="1576917"/>
            <a:ext cx="825500" cy="738664"/>
          </a:xfrm>
          <a:prstGeom prst="rect">
            <a:avLst/>
          </a:prstGeom>
          <a:noFill/>
        </p:spPr>
        <p:txBody>
          <a:bodyPr wrap="square" rtlCol="0">
            <a:spAutoFit/>
          </a:bodyPr>
          <a:lstStyle/>
          <a:p>
            <a:pPr algn="r"/>
            <a:r>
              <a:rPr lang="en-US" sz="1400" dirty="0" smtClean="0"/>
              <a:t>Just where now?</a:t>
            </a:r>
            <a:endParaRPr lang="en-US" sz="1400" dirty="0"/>
          </a:p>
        </p:txBody>
      </p:sp>
      <p:sp>
        <p:nvSpPr>
          <p:cNvPr id="13" name="TextBox 12"/>
          <p:cNvSpPr txBox="1"/>
          <p:nvPr/>
        </p:nvSpPr>
        <p:spPr>
          <a:xfrm>
            <a:off x="8262967" y="4047067"/>
            <a:ext cx="825500" cy="738664"/>
          </a:xfrm>
          <a:prstGeom prst="rect">
            <a:avLst/>
          </a:prstGeom>
          <a:noFill/>
        </p:spPr>
        <p:txBody>
          <a:bodyPr wrap="square" rtlCol="0">
            <a:spAutoFit/>
          </a:bodyPr>
          <a:lstStyle/>
          <a:p>
            <a:pPr algn="r"/>
            <a:r>
              <a:rPr lang="en-US" sz="1400" dirty="0" smtClean="0"/>
              <a:t>And headed where?</a:t>
            </a:r>
            <a:endParaRPr lang="en-US" sz="1400" dirty="0"/>
          </a:p>
        </p:txBody>
      </p:sp>
      <p:sp>
        <p:nvSpPr>
          <p:cNvPr id="14" name="TextBox 13"/>
          <p:cNvSpPr txBox="1"/>
          <p:nvPr/>
        </p:nvSpPr>
        <p:spPr>
          <a:xfrm>
            <a:off x="8400550" y="1191167"/>
            <a:ext cx="691979" cy="369332"/>
          </a:xfrm>
          <a:prstGeom prst="rect">
            <a:avLst/>
          </a:prstGeom>
          <a:noFill/>
        </p:spPr>
        <p:txBody>
          <a:bodyPr wrap="none" rtlCol="0">
            <a:spAutoFit/>
          </a:bodyPr>
          <a:lstStyle/>
          <a:p>
            <a:r>
              <a:rPr lang="en-US" dirty="0" smtClean="0"/>
              <a:t>AND</a:t>
            </a:r>
            <a:endParaRPr lang="en-US" dirty="0"/>
          </a:p>
        </p:txBody>
      </p:sp>
    </p:spTree>
    <p:extLst>
      <p:ext uri="{BB962C8B-B14F-4D97-AF65-F5344CB8AC3E}">
        <p14:creationId xmlns:p14="http://schemas.microsoft.com/office/powerpoint/2010/main" val="367669931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785" y="274638"/>
            <a:ext cx="8009415" cy="794761"/>
          </a:xfrm>
        </p:spPr>
        <p:txBody>
          <a:bodyPr>
            <a:normAutofit/>
          </a:bodyPr>
          <a:lstStyle/>
          <a:p>
            <a:r>
              <a:rPr lang="en-US" sz="2800" cap="none" dirty="0" smtClean="0">
                <a:solidFill>
                  <a:srgbClr val="FFFF00"/>
                </a:solidFill>
              </a:rPr>
              <a:t>If you used debt funding…</a:t>
            </a:r>
            <a:endParaRPr lang="en-US" sz="2800" cap="none" dirty="0">
              <a:solidFill>
                <a:srgbClr val="FFFF00"/>
              </a:solidFill>
            </a:endParaRPr>
          </a:p>
        </p:txBody>
      </p:sp>
      <p:sp>
        <p:nvSpPr>
          <p:cNvPr id="3" name="Content Placeholder 2"/>
          <p:cNvSpPr>
            <a:spLocks noGrp="1"/>
          </p:cNvSpPr>
          <p:nvPr>
            <p:ph idx="1"/>
          </p:nvPr>
        </p:nvSpPr>
        <p:spPr>
          <a:xfrm>
            <a:off x="76388" y="1069399"/>
            <a:ext cx="8914833" cy="4649977"/>
          </a:xfrm>
        </p:spPr>
        <p:txBody>
          <a:bodyPr>
            <a:normAutofit lnSpcReduction="10000"/>
          </a:bodyPr>
          <a:lstStyle/>
          <a:p>
            <a:r>
              <a:rPr lang="en-US" sz="2800" i="1" dirty="0" smtClean="0">
                <a:solidFill>
                  <a:srgbClr val="FFFF00"/>
                </a:solidFill>
              </a:rPr>
              <a:t>You </a:t>
            </a:r>
            <a:r>
              <a:rPr lang="en-US" sz="2800" i="1" dirty="0" smtClean="0">
                <a:solidFill>
                  <a:srgbClr val="00FF00"/>
                </a:solidFill>
              </a:rPr>
              <a:t>and many others </a:t>
            </a:r>
            <a:r>
              <a:rPr lang="en-US" sz="2800" i="1" dirty="0" smtClean="0">
                <a:solidFill>
                  <a:srgbClr val="FFFF00"/>
                </a:solidFill>
              </a:rPr>
              <a:t>never really stood much of a chance</a:t>
            </a:r>
          </a:p>
          <a:p>
            <a:endParaRPr lang="en-US" sz="2400" dirty="0"/>
          </a:p>
          <a:p>
            <a:r>
              <a:rPr lang="en-US" sz="2400" i="1" dirty="0" smtClean="0"/>
              <a:t>And now you and “Australian” </a:t>
            </a:r>
            <a:r>
              <a:rPr lang="en-US" sz="2400" i="1" dirty="0" err="1" smtClean="0"/>
              <a:t>organisations</a:t>
            </a:r>
            <a:r>
              <a:rPr lang="en-US" sz="2400" i="1" dirty="0" smtClean="0"/>
              <a:t> are deep in debt, a proportion of which was never serviceable from the start…</a:t>
            </a:r>
          </a:p>
          <a:p>
            <a:endParaRPr lang="en-US" sz="2400" i="1" dirty="0"/>
          </a:p>
          <a:p>
            <a:r>
              <a:rPr lang="en-US" sz="2400" i="1" dirty="0" smtClean="0">
                <a:solidFill>
                  <a:srgbClr val="42EFE8"/>
                </a:solidFill>
              </a:rPr>
              <a:t>Systemic and routine failures to assess adequacy of income to service loan</a:t>
            </a:r>
          </a:p>
          <a:p>
            <a:pPr marL="68580" indent="0" algn="r">
              <a:buNone/>
            </a:pPr>
            <a:r>
              <a:rPr lang="en-US" sz="2400" dirty="0" smtClean="0">
                <a:solidFill>
                  <a:srgbClr val="FFFF00"/>
                </a:solidFill>
              </a:rPr>
              <a:t>…and </a:t>
            </a:r>
            <a:r>
              <a:rPr lang="en-US" sz="2400" i="1" dirty="0" smtClean="0">
                <a:solidFill>
                  <a:srgbClr val="FFFF00"/>
                </a:solidFill>
              </a:rPr>
              <a:t>remember</a:t>
            </a:r>
            <a:r>
              <a:rPr lang="en-US" sz="2400" dirty="0" smtClean="0">
                <a:solidFill>
                  <a:srgbClr val="FFFF00"/>
                </a:solidFill>
              </a:rPr>
              <a:t> other funding means also failed  </a:t>
            </a:r>
            <a:r>
              <a:rPr lang="en-US" sz="2400" dirty="0" smtClean="0">
                <a:solidFill>
                  <a:srgbClr val="FFFFFF"/>
                </a:solidFill>
              </a:rPr>
              <a:t>.</a:t>
            </a:r>
          </a:p>
          <a:p>
            <a:pPr marL="68580" indent="0" algn="r">
              <a:buNone/>
            </a:pPr>
            <a:endParaRPr lang="en-US" sz="2800" dirty="0" smtClean="0">
              <a:solidFill>
                <a:srgbClr val="FF0000"/>
              </a:solidFill>
            </a:endParaRPr>
          </a:p>
          <a:p>
            <a:pPr marL="68580" indent="0" algn="r">
              <a:buNone/>
            </a:pPr>
            <a:r>
              <a:rPr lang="en-US" sz="2800" dirty="0" smtClean="0">
                <a:solidFill>
                  <a:srgbClr val="F26D10"/>
                </a:solidFill>
              </a:rPr>
              <a:t>Agriculture is particularly exposed due to  volatile incomes while food is regularly dumped </a:t>
            </a:r>
            <a:r>
              <a:rPr lang="en-US" sz="2800" dirty="0" smtClean="0">
                <a:solidFill>
                  <a:schemeClr val="accent5">
                    <a:lumMod val="60000"/>
                    <a:lumOff val="40000"/>
                  </a:schemeClr>
                </a:solidFill>
              </a:rPr>
              <a:t>(as we would expect from modern trade theory)</a:t>
            </a:r>
            <a:r>
              <a:rPr lang="en-US" sz="2800" dirty="0" smtClean="0">
                <a:solidFill>
                  <a:srgbClr val="F26D10"/>
                </a:solidFill>
              </a:rPr>
              <a:t>.</a:t>
            </a:r>
            <a:endParaRPr lang="en-US" sz="2800" dirty="0">
              <a:solidFill>
                <a:srgbClr val="F26D10"/>
              </a:solidFill>
            </a:endParaRPr>
          </a:p>
        </p:txBody>
      </p:sp>
      <p:sp>
        <p:nvSpPr>
          <p:cNvPr id="4" name="Slide Number Placeholder 3"/>
          <p:cNvSpPr>
            <a:spLocks noGrp="1"/>
          </p:cNvSpPr>
          <p:nvPr>
            <p:ph type="sldNum" sz="quarter" idx="12"/>
          </p:nvPr>
        </p:nvSpPr>
        <p:spPr/>
        <p:txBody>
          <a:bodyPr/>
          <a:lstStyle/>
          <a:p>
            <a:fld id="{A0231E1C-41CC-374C-9DD3-07A7B6DC794C}" type="slidenum">
              <a:rPr lang="en-US" smtClean="0"/>
              <a:t>10</a:t>
            </a:fld>
            <a:endParaRPr lang="en-US"/>
          </a:p>
        </p:txBody>
      </p:sp>
    </p:spTree>
    <p:extLst>
      <p:ext uri="{BB962C8B-B14F-4D97-AF65-F5344CB8AC3E}">
        <p14:creationId xmlns:p14="http://schemas.microsoft.com/office/powerpoint/2010/main" val="269478140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5764306" y="1235726"/>
            <a:ext cx="3228103" cy="1881267"/>
          </a:xfrm>
        </p:spPr>
        <p:txBody>
          <a:bodyPr>
            <a:normAutofit lnSpcReduction="10000"/>
          </a:bodyPr>
          <a:lstStyle/>
          <a:p>
            <a:r>
              <a:rPr lang="en-US" sz="1600" dirty="0" smtClean="0"/>
              <a:t>Fewer farms and farmers but no real industry gains</a:t>
            </a:r>
          </a:p>
          <a:p>
            <a:endParaRPr lang="en-US" dirty="0"/>
          </a:p>
          <a:p>
            <a:r>
              <a:rPr lang="en-US" sz="1600" dirty="0" err="1" smtClean="0"/>
              <a:t>Rationalisation</a:t>
            </a:r>
            <a:r>
              <a:rPr lang="en-US" sz="1600" dirty="0" smtClean="0"/>
              <a:t> is empirically a failed strategy</a:t>
            </a:r>
          </a:p>
          <a:p>
            <a:endParaRPr lang="en-US" sz="1600" dirty="0"/>
          </a:p>
          <a:p>
            <a:r>
              <a:rPr lang="en-US" sz="1600" dirty="0" err="1" smtClean="0"/>
              <a:t>Liberalisation</a:t>
            </a:r>
            <a:r>
              <a:rPr lang="en-US" sz="1600" dirty="0" smtClean="0"/>
              <a:t> has not delivered</a:t>
            </a:r>
            <a:endParaRPr lang="en-US" sz="1600" dirty="0"/>
          </a:p>
        </p:txBody>
      </p:sp>
      <p:sp>
        <p:nvSpPr>
          <p:cNvPr id="8" name="Text Placeholder 7"/>
          <p:cNvSpPr>
            <a:spLocks noGrp="1"/>
          </p:cNvSpPr>
          <p:nvPr>
            <p:ph type="body" sz="half" idx="15"/>
          </p:nvPr>
        </p:nvSpPr>
        <p:spPr>
          <a:xfrm>
            <a:off x="5840504" y="4108759"/>
            <a:ext cx="2900210" cy="1998756"/>
          </a:xfrm>
        </p:spPr>
        <p:txBody>
          <a:bodyPr>
            <a:normAutofit fontScale="92500" lnSpcReduction="20000"/>
          </a:bodyPr>
          <a:lstStyle/>
          <a:p>
            <a:endParaRPr lang="en-US" dirty="0" smtClean="0"/>
          </a:p>
          <a:p>
            <a:r>
              <a:rPr lang="en-US" sz="1700" dirty="0" smtClean="0"/>
              <a:t>Two “equally likely” trends</a:t>
            </a:r>
          </a:p>
          <a:p>
            <a:endParaRPr lang="en-US" dirty="0"/>
          </a:p>
          <a:p>
            <a:r>
              <a:rPr lang="en-US" sz="1700" dirty="0" smtClean="0"/>
              <a:t>The past offers no clear guide to the  future</a:t>
            </a:r>
          </a:p>
          <a:p>
            <a:endParaRPr lang="en-US" sz="1600" dirty="0"/>
          </a:p>
          <a:p>
            <a:r>
              <a:rPr lang="en-US" sz="1700" b="1" dirty="0" smtClean="0">
                <a:solidFill>
                  <a:srgbClr val="42EFE8"/>
                </a:solidFill>
              </a:rPr>
              <a:t>The future will be what we, each and all, make of it</a:t>
            </a:r>
            <a:endParaRPr lang="en-US" sz="1700" b="1" dirty="0">
              <a:solidFill>
                <a:srgbClr val="42EFE8"/>
              </a:solidFill>
            </a:endParaRPr>
          </a:p>
        </p:txBody>
      </p:sp>
      <p:sp>
        <p:nvSpPr>
          <p:cNvPr id="9" name="Text Placeholder 8"/>
          <p:cNvSpPr>
            <a:spLocks noGrp="1"/>
          </p:cNvSpPr>
          <p:nvPr>
            <p:ph type="body" sz="half" idx="16"/>
          </p:nvPr>
        </p:nvSpPr>
        <p:spPr>
          <a:xfrm>
            <a:off x="5840505" y="3442648"/>
            <a:ext cx="2785802" cy="674687"/>
          </a:xfrm>
        </p:spPr>
        <p:txBody>
          <a:bodyPr/>
          <a:lstStyle/>
          <a:p>
            <a:r>
              <a:rPr lang="en-US" b="1" dirty="0" smtClean="0"/>
              <a:t>And an uncertain future</a:t>
            </a:r>
            <a:endParaRPr lang="en-US" b="1" dirty="0"/>
          </a:p>
        </p:txBody>
      </p:sp>
      <p:sp>
        <p:nvSpPr>
          <p:cNvPr id="10" name="Text Placeholder 9"/>
          <p:cNvSpPr>
            <a:spLocks noGrp="1"/>
          </p:cNvSpPr>
          <p:nvPr>
            <p:ph type="body" sz="half" idx="17"/>
          </p:nvPr>
        </p:nvSpPr>
        <p:spPr>
          <a:xfrm>
            <a:off x="5566846" y="443551"/>
            <a:ext cx="3256081" cy="674687"/>
          </a:xfrm>
        </p:spPr>
        <p:txBody>
          <a:bodyPr/>
          <a:lstStyle/>
          <a:p>
            <a:r>
              <a:rPr lang="en-US" b="1" dirty="0" smtClean="0"/>
              <a:t>40 years of an Industry going nowhere much</a:t>
            </a:r>
            <a:endParaRPr lang="en-US" b="1" dirty="0"/>
          </a:p>
        </p:txBody>
      </p:sp>
      <p:pic>
        <p:nvPicPr>
          <p:cNvPr id="12" name="Picture 11"/>
          <p:cNvPicPr/>
          <p:nvPr/>
        </p:nvPicPr>
        <p:blipFill>
          <a:blip r:embed="rId2">
            <a:extLst>
              <a:ext uri="{28A0092B-C50C-407E-A947-70E740481C1C}">
                <a14:useLocalDpi xmlns:a14="http://schemas.microsoft.com/office/drawing/2010/main" val="0"/>
              </a:ext>
            </a:extLst>
          </a:blip>
          <a:stretch>
            <a:fillRect/>
          </a:stretch>
        </p:blipFill>
        <p:spPr>
          <a:xfrm>
            <a:off x="2585603" y="2406015"/>
            <a:ext cx="2905945" cy="2045970"/>
          </a:xfrm>
          <a:prstGeom prst="rect">
            <a:avLst/>
          </a:prstGeom>
        </p:spPr>
      </p:pic>
      <p:pic>
        <p:nvPicPr>
          <p:cNvPr id="14" name="Picture 13"/>
          <p:cNvPicPr/>
          <p:nvPr/>
        </p:nvPicPr>
        <p:blipFill>
          <a:blip r:embed="rId3">
            <a:extLst>
              <a:ext uri="{28A0092B-C50C-407E-A947-70E740481C1C}">
                <a14:useLocalDpi xmlns:a14="http://schemas.microsoft.com/office/drawing/2010/main" val="0"/>
              </a:ext>
            </a:extLst>
          </a:blip>
          <a:stretch>
            <a:fillRect/>
          </a:stretch>
        </p:blipFill>
        <p:spPr>
          <a:xfrm>
            <a:off x="240255" y="4501971"/>
            <a:ext cx="5251293" cy="2120900"/>
          </a:xfrm>
          <a:prstGeom prst="rect">
            <a:avLst/>
          </a:prstGeom>
        </p:spPr>
      </p:pic>
      <p:pic>
        <p:nvPicPr>
          <p:cNvPr id="15" name="Picture 14"/>
          <p:cNvPicPr/>
          <p:nvPr/>
        </p:nvPicPr>
        <p:blipFill>
          <a:blip r:embed="rId4">
            <a:extLst>
              <a:ext uri="{28A0092B-C50C-407E-A947-70E740481C1C}">
                <a14:useLocalDpi xmlns:a14="http://schemas.microsoft.com/office/drawing/2010/main" val="0"/>
              </a:ext>
            </a:extLst>
          </a:blip>
          <a:stretch>
            <a:fillRect/>
          </a:stretch>
        </p:blipFill>
        <p:spPr>
          <a:xfrm>
            <a:off x="1636025" y="338520"/>
            <a:ext cx="3649591" cy="1993900"/>
          </a:xfrm>
          <a:prstGeom prst="rect">
            <a:avLst/>
          </a:prstGeom>
        </p:spPr>
      </p:pic>
      <p:sp>
        <p:nvSpPr>
          <p:cNvPr id="2" name="Slide Number Placeholder 1"/>
          <p:cNvSpPr>
            <a:spLocks noGrp="1"/>
          </p:cNvSpPr>
          <p:nvPr>
            <p:ph type="sldNum" sz="quarter" idx="12"/>
          </p:nvPr>
        </p:nvSpPr>
        <p:spPr/>
        <p:txBody>
          <a:bodyPr/>
          <a:lstStyle/>
          <a:p>
            <a:fld id="{A0231E1C-41CC-374C-9DD3-07A7B6DC794C}" type="slidenum">
              <a:rPr lang="en-US" smtClean="0"/>
              <a:t>11</a:t>
            </a:fld>
            <a:endParaRPr lang="en-US"/>
          </a:p>
        </p:txBody>
      </p:sp>
    </p:spTree>
    <p:extLst>
      <p:ext uri="{BB962C8B-B14F-4D97-AF65-F5344CB8AC3E}">
        <p14:creationId xmlns:p14="http://schemas.microsoft.com/office/powerpoint/2010/main" val="224328384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083" y="274638"/>
            <a:ext cx="8837084" cy="1143000"/>
          </a:xfrm>
        </p:spPr>
        <p:txBody>
          <a:bodyPr>
            <a:normAutofit fontScale="90000"/>
          </a:bodyPr>
          <a:lstStyle/>
          <a:p>
            <a:r>
              <a:rPr lang="en-US" cap="none" dirty="0" smtClean="0"/>
              <a:t>Such conditions typically lead to </a:t>
            </a:r>
            <a:r>
              <a:rPr lang="en-US" dirty="0" smtClean="0"/>
              <a:t>Financial CRISES</a:t>
            </a:r>
            <a:endParaRPr lang="en-US" dirty="0"/>
          </a:p>
        </p:txBody>
      </p:sp>
      <p:sp>
        <p:nvSpPr>
          <p:cNvPr id="5" name="Text Placeholder 4"/>
          <p:cNvSpPr>
            <a:spLocks noGrp="1"/>
          </p:cNvSpPr>
          <p:nvPr>
            <p:ph type="body" idx="1"/>
          </p:nvPr>
        </p:nvSpPr>
        <p:spPr/>
        <p:txBody>
          <a:bodyPr/>
          <a:lstStyle/>
          <a:p>
            <a:r>
              <a:rPr lang="en-US" dirty="0" smtClean="0">
                <a:solidFill>
                  <a:srgbClr val="FFFF00"/>
                </a:solidFill>
              </a:rPr>
              <a:t>Individual</a:t>
            </a:r>
            <a:endParaRPr lang="en-US" dirty="0">
              <a:solidFill>
                <a:srgbClr val="FFFF00"/>
              </a:solidFill>
            </a:endParaRPr>
          </a:p>
        </p:txBody>
      </p:sp>
      <p:sp>
        <p:nvSpPr>
          <p:cNvPr id="6" name="Text Placeholder 5"/>
          <p:cNvSpPr>
            <a:spLocks noGrp="1"/>
          </p:cNvSpPr>
          <p:nvPr>
            <p:ph type="body" sz="quarter" idx="3"/>
          </p:nvPr>
        </p:nvSpPr>
        <p:spPr/>
        <p:txBody>
          <a:bodyPr/>
          <a:lstStyle/>
          <a:p>
            <a:r>
              <a:rPr lang="en-US" dirty="0">
                <a:solidFill>
                  <a:srgbClr val="F200FB"/>
                </a:solidFill>
              </a:rPr>
              <a:t>S</a:t>
            </a:r>
            <a:r>
              <a:rPr lang="en-US" dirty="0" smtClean="0">
                <a:solidFill>
                  <a:srgbClr val="F200FB"/>
                </a:solidFill>
              </a:rPr>
              <a:t>ystemic</a:t>
            </a:r>
            <a:endParaRPr lang="en-US" dirty="0">
              <a:solidFill>
                <a:srgbClr val="F200FB"/>
              </a:solidFill>
            </a:endParaRPr>
          </a:p>
        </p:txBody>
      </p:sp>
      <p:sp>
        <p:nvSpPr>
          <p:cNvPr id="4" name="Slide Number Placeholder 3"/>
          <p:cNvSpPr>
            <a:spLocks noGrp="1"/>
          </p:cNvSpPr>
          <p:nvPr>
            <p:ph type="sldNum" sz="quarter" idx="12"/>
          </p:nvPr>
        </p:nvSpPr>
        <p:spPr/>
        <p:txBody>
          <a:bodyPr/>
          <a:lstStyle/>
          <a:p>
            <a:fld id="{A0231E1C-41CC-374C-9DD3-07A7B6DC794C}" type="slidenum">
              <a:rPr lang="en-US" smtClean="0"/>
              <a:t>12</a:t>
            </a:fld>
            <a:endParaRPr lang="en-US"/>
          </a:p>
        </p:txBody>
      </p:sp>
      <p:sp>
        <p:nvSpPr>
          <p:cNvPr id="7" name="Content Placeholder 6"/>
          <p:cNvSpPr>
            <a:spLocks noGrp="1"/>
          </p:cNvSpPr>
          <p:nvPr>
            <p:ph sz="quarter" idx="13"/>
          </p:nvPr>
        </p:nvSpPr>
        <p:spPr>
          <a:xfrm>
            <a:off x="486833" y="2209799"/>
            <a:ext cx="3856567" cy="3399367"/>
          </a:xfrm>
        </p:spPr>
        <p:txBody>
          <a:bodyPr>
            <a:normAutofit fontScale="92500" lnSpcReduction="10000"/>
          </a:bodyPr>
          <a:lstStyle/>
          <a:p>
            <a:r>
              <a:rPr lang="en-US" dirty="0" smtClean="0"/>
              <a:t>Scattered problems</a:t>
            </a:r>
          </a:p>
          <a:p>
            <a:r>
              <a:rPr lang="en-US" dirty="0" smtClean="0"/>
              <a:t>Able to be resolved routinely</a:t>
            </a:r>
          </a:p>
          <a:p>
            <a:r>
              <a:rPr lang="en-US" dirty="0"/>
              <a:t>Some enterprises with balance sheet </a:t>
            </a:r>
            <a:r>
              <a:rPr lang="en-US" dirty="0" smtClean="0"/>
              <a:t>stress</a:t>
            </a:r>
          </a:p>
          <a:p>
            <a:r>
              <a:rPr lang="en-US" dirty="0" smtClean="0"/>
              <a:t>Normal business cycle variations</a:t>
            </a:r>
            <a:endParaRPr lang="en-US" dirty="0"/>
          </a:p>
          <a:p>
            <a:r>
              <a:rPr lang="en-US" dirty="0" smtClean="0"/>
              <a:t>Case by case treatment enough</a:t>
            </a:r>
          </a:p>
          <a:p>
            <a:r>
              <a:rPr lang="en-US" dirty="0" smtClean="0"/>
              <a:t>Key variables little influenced</a:t>
            </a:r>
          </a:p>
          <a:p>
            <a:pPr lvl="1"/>
            <a:r>
              <a:rPr lang="en-US" dirty="0" smtClean="0"/>
              <a:t>Normal cyclical variations</a:t>
            </a:r>
          </a:p>
          <a:p>
            <a:r>
              <a:rPr lang="en-US" dirty="0" smtClean="0"/>
              <a:t>“Green zone” operation sufficient</a:t>
            </a:r>
          </a:p>
          <a:p>
            <a:r>
              <a:rPr lang="en-US" b="1" dirty="0" smtClean="0">
                <a:solidFill>
                  <a:srgbClr val="B7E776"/>
                </a:solidFill>
              </a:rPr>
              <a:t>Liquidity</a:t>
            </a:r>
            <a:r>
              <a:rPr lang="en-US" dirty="0" smtClean="0"/>
              <a:t> not an issue</a:t>
            </a:r>
            <a:endParaRPr lang="en-US" dirty="0"/>
          </a:p>
        </p:txBody>
      </p:sp>
      <p:sp>
        <p:nvSpPr>
          <p:cNvPr id="8" name="Content Placeholder 7"/>
          <p:cNvSpPr>
            <a:spLocks noGrp="1"/>
          </p:cNvSpPr>
          <p:nvPr>
            <p:ph sz="quarter" idx="14"/>
          </p:nvPr>
        </p:nvSpPr>
        <p:spPr>
          <a:xfrm>
            <a:off x="4800600" y="2209800"/>
            <a:ext cx="4114800" cy="3399366"/>
          </a:xfrm>
        </p:spPr>
        <p:txBody>
          <a:bodyPr>
            <a:normAutofit fontScale="92500" lnSpcReduction="10000"/>
          </a:bodyPr>
          <a:lstStyle/>
          <a:p>
            <a:r>
              <a:rPr lang="en-US" dirty="0" smtClean="0"/>
              <a:t>Pervasive problems</a:t>
            </a:r>
          </a:p>
          <a:p>
            <a:r>
              <a:rPr lang="en-US" dirty="0" smtClean="0"/>
              <a:t>Resolution requires system changes</a:t>
            </a:r>
          </a:p>
          <a:p>
            <a:r>
              <a:rPr lang="en-US" dirty="0"/>
              <a:t>Sectors with </a:t>
            </a:r>
            <a:r>
              <a:rPr lang="en-US" dirty="0" smtClean="0"/>
              <a:t>many unworkable </a:t>
            </a:r>
            <a:r>
              <a:rPr lang="en-US" dirty="0"/>
              <a:t>balance sheets</a:t>
            </a:r>
          </a:p>
          <a:p>
            <a:r>
              <a:rPr lang="en-US" dirty="0" smtClean="0"/>
              <a:t>Spiral down until arrested</a:t>
            </a:r>
          </a:p>
          <a:p>
            <a:r>
              <a:rPr lang="en-US" dirty="0" smtClean="0"/>
              <a:t>Contagion induces multiple crises</a:t>
            </a:r>
          </a:p>
          <a:p>
            <a:r>
              <a:rPr lang="en-US" dirty="0" smtClean="0"/>
              <a:t>Major resetting of key variables</a:t>
            </a:r>
          </a:p>
          <a:p>
            <a:pPr lvl="1"/>
            <a:r>
              <a:rPr lang="en-US" dirty="0" smtClean="0"/>
              <a:t>Interest rates plummet, to no effect</a:t>
            </a:r>
          </a:p>
          <a:p>
            <a:r>
              <a:rPr lang="en-US" dirty="0" smtClean="0"/>
              <a:t>“Extraordinary” operations needed</a:t>
            </a:r>
          </a:p>
          <a:p>
            <a:r>
              <a:rPr lang="en-US" b="1" dirty="0" smtClean="0">
                <a:solidFill>
                  <a:schemeClr val="accent1">
                    <a:lumMod val="60000"/>
                    <a:lumOff val="40000"/>
                  </a:schemeClr>
                </a:solidFill>
              </a:rPr>
              <a:t>Liquidity</a:t>
            </a:r>
            <a:r>
              <a:rPr lang="en-US" dirty="0" smtClean="0"/>
              <a:t> a central problem</a:t>
            </a:r>
          </a:p>
          <a:p>
            <a:endParaRPr lang="en-US" dirty="0"/>
          </a:p>
        </p:txBody>
      </p:sp>
      <p:sp>
        <p:nvSpPr>
          <p:cNvPr id="9" name="TextBox 8"/>
          <p:cNvSpPr txBox="1"/>
          <p:nvPr/>
        </p:nvSpPr>
        <p:spPr>
          <a:xfrm>
            <a:off x="486833" y="1322918"/>
            <a:ext cx="8428568" cy="677108"/>
          </a:xfrm>
          <a:prstGeom prst="rect">
            <a:avLst/>
          </a:prstGeom>
          <a:noFill/>
        </p:spPr>
        <p:txBody>
          <a:bodyPr wrap="square" rtlCol="0">
            <a:spAutoFit/>
          </a:bodyPr>
          <a:lstStyle/>
          <a:p>
            <a:r>
              <a:rPr lang="en-US" sz="2000" dirty="0">
                <a:solidFill>
                  <a:srgbClr val="42EFE8"/>
                </a:solidFill>
              </a:rPr>
              <a:t>An inability to meet commitments due to </a:t>
            </a:r>
            <a:r>
              <a:rPr lang="en-US" sz="2000" dirty="0" smtClean="0">
                <a:solidFill>
                  <a:srgbClr val="42EFE8"/>
                </a:solidFill>
              </a:rPr>
              <a:t>imbalances, financial and other</a:t>
            </a:r>
            <a:endParaRPr lang="en-US" sz="2000" dirty="0">
              <a:solidFill>
                <a:srgbClr val="42EFE8"/>
              </a:solidFill>
            </a:endParaRPr>
          </a:p>
          <a:p>
            <a:endParaRPr lang="en-US" dirty="0"/>
          </a:p>
        </p:txBody>
      </p:sp>
    </p:spTree>
    <p:extLst>
      <p:ext uri="{BB962C8B-B14F-4D97-AF65-F5344CB8AC3E}">
        <p14:creationId xmlns:p14="http://schemas.microsoft.com/office/powerpoint/2010/main" val="281210788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2EFE8"/>
                </a:solidFill>
                <a:effectLst>
                  <a:reflection blurRad="6350" stA="55000" endA="50" endPos="85000" dist="29997" dir="5400000" sy="-100000" algn="bl" rotWithShape="0"/>
                </a:effectLst>
              </a:rPr>
              <a:t>REFLECTION</a:t>
            </a:r>
            <a:endParaRPr lang="en-US" b="1" dirty="0">
              <a:solidFill>
                <a:srgbClr val="42EFE8"/>
              </a:solidFill>
              <a:effectLst>
                <a:reflection blurRad="6350" stA="55000" endA="50" endPos="85000" dist="29997" dir="5400000" sy="-100000" algn="bl" rotWithShape="0"/>
              </a:effectLst>
            </a:endParaRPr>
          </a:p>
        </p:txBody>
      </p:sp>
      <p:sp>
        <p:nvSpPr>
          <p:cNvPr id="3" name="Content Placeholder 2"/>
          <p:cNvSpPr>
            <a:spLocks noGrp="1"/>
          </p:cNvSpPr>
          <p:nvPr>
            <p:ph idx="1"/>
          </p:nvPr>
        </p:nvSpPr>
        <p:spPr>
          <a:xfrm>
            <a:off x="518583" y="1600201"/>
            <a:ext cx="7939617" cy="3733800"/>
          </a:xfrm>
        </p:spPr>
        <p:txBody>
          <a:bodyPr>
            <a:normAutofit/>
          </a:bodyPr>
          <a:lstStyle/>
          <a:p>
            <a:endParaRPr lang="en-US" sz="3200" dirty="0" smtClean="0"/>
          </a:p>
          <a:p>
            <a:r>
              <a:rPr lang="en-US" sz="3200" dirty="0" smtClean="0"/>
              <a:t>Yesterday</a:t>
            </a:r>
          </a:p>
          <a:p>
            <a:r>
              <a:rPr lang="en-US" sz="3200" b="1" dirty="0" smtClean="0">
                <a:solidFill>
                  <a:srgbClr val="FF0000"/>
                </a:solidFill>
              </a:rPr>
              <a:t>Today</a:t>
            </a:r>
          </a:p>
          <a:p>
            <a:r>
              <a:rPr lang="en-US" sz="3200" dirty="0" smtClean="0"/>
              <a:t>Tomorrow</a:t>
            </a:r>
          </a:p>
          <a:p>
            <a:r>
              <a:rPr lang="en-US" sz="3200" dirty="0" smtClean="0"/>
              <a:t>The day after</a:t>
            </a:r>
            <a:endParaRPr lang="en-US" sz="3200" dirty="0"/>
          </a:p>
        </p:txBody>
      </p:sp>
      <p:sp>
        <p:nvSpPr>
          <p:cNvPr id="4" name="Slide Number Placeholder 3"/>
          <p:cNvSpPr>
            <a:spLocks noGrp="1"/>
          </p:cNvSpPr>
          <p:nvPr>
            <p:ph type="sldNum" sz="quarter" idx="12"/>
          </p:nvPr>
        </p:nvSpPr>
        <p:spPr/>
        <p:txBody>
          <a:bodyPr/>
          <a:lstStyle/>
          <a:p>
            <a:fld id="{A0231E1C-41CC-374C-9DD3-07A7B6DC794C}" type="slidenum">
              <a:rPr lang="en-US" smtClean="0"/>
              <a:t>13</a:t>
            </a:fld>
            <a:endParaRPr lang="en-US"/>
          </a:p>
        </p:txBody>
      </p:sp>
      <p:sp>
        <p:nvSpPr>
          <p:cNvPr id="5" name="TextBox 4"/>
          <p:cNvSpPr txBox="1"/>
          <p:nvPr/>
        </p:nvSpPr>
        <p:spPr>
          <a:xfrm>
            <a:off x="392186" y="6042044"/>
            <a:ext cx="4740731" cy="400110"/>
          </a:xfrm>
          <a:prstGeom prst="rect">
            <a:avLst/>
          </a:prstGeom>
          <a:noFill/>
        </p:spPr>
        <p:txBody>
          <a:bodyPr wrap="square" rtlCol="0">
            <a:spAutoFit/>
          </a:bodyPr>
          <a:lstStyle/>
          <a:p>
            <a:r>
              <a:rPr lang="en-US" sz="2000" i="1" dirty="0" smtClean="0">
                <a:solidFill>
                  <a:srgbClr val="FF0000"/>
                </a:solidFill>
              </a:rPr>
              <a:t>At a critical juncture in many a </a:t>
            </a:r>
            <a:r>
              <a:rPr lang="en-US" sz="2000" i="1" dirty="0" smtClean="0">
                <a:solidFill>
                  <a:srgbClr val="F200FB"/>
                </a:solidFill>
              </a:rPr>
              <a:t>career</a:t>
            </a:r>
            <a:r>
              <a:rPr lang="en-US" sz="2000" i="1" dirty="0" smtClean="0">
                <a:solidFill>
                  <a:srgbClr val="FF0000"/>
                </a:solidFill>
              </a:rPr>
              <a:t> pathway</a:t>
            </a:r>
            <a:endParaRPr lang="en-US" sz="2000" i="1" dirty="0">
              <a:solidFill>
                <a:srgbClr val="FF0000"/>
              </a:solidFill>
            </a:endParaRPr>
          </a:p>
        </p:txBody>
      </p:sp>
      <p:sp>
        <p:nvSpPr>
          <p:cNvPr id="6" name="TextBox 5"/>
          <p:cNvSpPr txBox="1"/>
          <p:nvPr/>
        </p:nvSpPr>
        <p:spPr>
          <a:xfrm>
            <a:off x="5687482" y="3925377"/>
            <a:ext cx="3227918" cy="1938992"/>
          </a:xfrm>
          <a:prstGeom prst="rect">
            <a:avLst/>
          </a:prstGeom>
          <a:noFill/>
        </p:spPr>
        <p:txBody>
          <a:bodyPr wrap="square" rtlCol="0">
            <a:spAutoFit/>
          </a:bodyPr>
          <a:lstStyle/>
          <a:p>
            <a:r>
              <a:rPr lang="en-US" sz="4000" dirty="0" smtClean="0"/>
              <a:t>DENIAL</a:t>
            </a:r>
          </a:p>
          <a:p>
            <a:r>
              <a:rPr lang="en-US" sz="4000" dirty="0" smtClean="0"/>
              <a:t> and CONFUSION</a:t>
            </a:r>
            <a:endParaRPr lang="en-US" sz="4000" dirty="0"/>
          </a:p>
        </p:txBody>
      </p:sp>
      <p:sp>
        <p:nvSpPr>
          <p:cNvPr id="7" name="TextBox 6"/>
          <p:cNvSpPr txBox="1"/>
          <p:nvPr/>
        </p:nvSpPr>
        <p:spPr>
          <a:xfrm>
            <a:off x="2736849" y="2540382"/>
            <a:ext cx="6343650" cy="1384995"/>
          </a:xfrm>
          <a:prstGeom prst="rect">
            <a:avLst/>
          </a:prstGeom>
          <a:noFill/>
        </p:spPr>
        <p:txBody>
          <a:bodyPr wrap="square" rtlCol="0">
            <a:spAutoFit/>
          </a:bodyPr>
          <a:lstStyle/>
          <a:p>
            <a:r>
              <a:rPr lang="en-US" sz="2800" i="1" dirty="0" smtClean="0">
                <a:solidFill>
                  <a:srgbClr val="CCFFCC"/>
                </a:solidFill>
              </a:rPr>
              <a:t>How many times must a man turn his head,</a:t>
            </a:r>
          </a:p>
          <a:p>
            <a:r>
              <a:rPr lang="en-US" sz="2800" i="1" dirty="0" smtClean="0">
                <a:solidFill>
                  <a:srgbClr val="CCFFCC"/>
                </a:solidFill>
              </a:rPr>
              <a:t>And pretend he just doesn’t see</a:t>
            </a:r>
          </a:p>
          <a:p>
            <a:endParaRPr lang="en-US" sz="2800" dirty="0"/>
          </a:p>
        </p:txBody>
      </p:sp>
    </p:spTree>
    <p:extLst>
      <p:ext uri="{BB962C8B-B14F-4D97-AF65-F5344CB8AC3E}">
        <p14:creationId xmlns:p14="http://schemas.microsoft.com/office/powerpoint/2010/main" val="181312557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5840504" y="1112198"/>
            <a:ext cx="2923091" cy="1998756"/>
          </a:xfrm>
        </p:spPr>
        <p:txBody>
          <a:bodyPr>
            <a:normAutofit/>
          </a:bodyPr>
          <a:lstStyle/>
          <a:p>
            <a:r>
              <a:rPr lang="en-US" sz="1600" dirty="0" smtClean="0"/>
              <a:t>Retained income is the bottom line</a:t>
            </a:r>
            <a:endParaRPr lang="en-US" sz="1600" dirty="0"/>
          </a:p>
        </p:txBody>
      </p:sp>
      <p:sp>
        <p:nvSpPr>
          <p:cNvPr id="8" name="Text Placeholder 7"/>
          <p:cNvSpPr>
            <a:spLocks noGrp="1"/>
          </p:cNvSpPr>
          <p:nvPr>
            <p:ph type="body" sz="half" idx="15"/>
          </p:nvPr>
        </p:nvSpPr>
        <p:spPr/>
        <p:txBody>
          <a:bodyPr>
            <a:normAutofit/>
          </a:bodyPr>
          <a:lstStyle/>
          <a:p>
            <a:r>
              <a:rPr lang="en-US" sz="1600" b="1" dirty="0" smtClean="0">
                <a:solidFill>
                  <a:srgbClr val="42EFE8"/>
                </a:solidFill>
              </a:rPr>
              <a:t>And things are worse if your income fluctuates</a:t>
            </a:r>
            <a:endParaRPr lang="en-US" sz="1600" b="1" dirty="0">
              <a:solidFill>
                <a:srgbClr val="42EFE8"/>
              </a:solidFill>
            </a:endParaRPr>
          </a:p>
        </p:txBody>
      </p:sp>
      <p:sp>
        <p:nvSpPr>
          <p:cNvPr id="9" name="Text Placeholder 8"/>
          <p:cNvSpPr>
            <a:spLocks noGrp="1"/>
          </p:cNvSpPr>
          <p:nvPr>
            <p:ph type="body" sz="half" idx="16"/>
          </p:nvPr>
        </p:nvSpPr>
        <p:spPr/>
        <p:txBody>
          <a:bodyPr/>
          <a:lstStyle/>
          <a:p>
            <a:r>
              <a:rPr lang="en-US" dirty="0" smtClean="0"/>
              <a:t>Deeper into debt you go</a:t>
            </a:r>
            <a:endParaRPr lang="en-US" dirty="0"/>
          </a:p>
        </p:txBody>
      </p:sp>
      <p:sp>
        <p:nvSpPr>
          <p:cNvPr id="10" name="Text Placeholder 9"/>
          <p:cNvSpPr>
            <a:spLocks noGrp="1"/>
          </p:cNvSpPr>
          <p:nvPr>
            <p:ph type="body" sz="half" idx="17"/>
          </p:nvPr>
        </p:nvSpPr>
        <p:spPr>
          <a:xfrm>
            <a:off x="5840504" y="443551"/>
            <a:ext cx="3037499" cy="674687"/>
          </a:xfrm>
        </p:spPr>
        <p:txBody>
          <a:bodyPr/>
          <a:lstStyle/>
          <a:p>
            <a:r>
              <a:rPr lang="en-US" dirty="0" smtClean="0"/>
              <a:t>When you don’t retain enough</a:t>
            </a:r>
            <a:endParaRPr lang="en-US" dirty="0"/>
          </a:p>
        </p:txBody>
      </p:sp>
      <p:sp>
        <p:nvSpPr>
          <p:cNvPr id="13" name="Picture Placeholder 12"/>
          <p:cNvSpPr>
            <a:spLocks noGrp="1"/>
          </p:cNvSpPr>
          <p:nvPr>
            <p:ph type="pic" sz="quarter" idx="14"/>
          </p:nvPr>
        </p:nvSpPr>
        <p:spPr/>
      </p:sp>
      <p:pic>
        <p:nvPicPr>
          <p:cNvPr id="14" name="Picture 13"/>
          <p:cNvPicPr/>
          <p:nvPr/>
        </p:nvPicPr>
        <p:blipFill>
          <a:blip r:embed="rId2">
            <a:extLst>
              <a:ext uri="{28A0092B-C50C-407E-A947-70E740481C1C}">
                <a14:useLocalDpi xmlns:a14="http://schemas.microsoft.com/office/drawing/2010/main" val="0"/>
              </a:ext>
            </a:extLst>
          </a:blip>
          <a:stretch>
            <a:fillRect/>
          </a:stretch>
        </p:blipFill>
        <p:spPr>
          <a:xfrm>
            <a:off x="217375" y="3411940"/>
            <a:ext cx="5308497" cy="3229238"/>
          </a:xfrm>
          <a:prstGeom prst="rect">
            <a:avLst/>
          </a:prstGeom>
        </p:spPr>
      </p:pic>
      <p:sp>
        <p:nvSpPr>
          <p:cNvPr id="15" name="Picture Placeholder 14"/>
          <p:cNvSpPr>
            <a:spLocks noGrp="1"/>
          </p:cNvSpPr>
          <p:nvPr>
            <p:ph type="pic" sz="quarter" idx="13"/>
          </p:nvPr>
        </p:nvSpPr>
        <p:spPr/>
      </p:sp>
      <p:pic>
        <p:nvPicPr>
          <p:cNvPr id="16" name="Picture 15"/>
          <p:cNvPicPr/>
          <p:nvPr/>
        </p:nvPicPr>
        <p:blipFill>
          <a:blip r:embed="rId3">
            <a:extLst>
              <a:ext uri="{28A0092B-C50C-407E-A947-70E740481C1C}">
                <a14:useLocalDpi xmlns:a14="http://schemas.microsoft.com/office/drawing/2010/main" val="0"/>
              </a:ext>
            </a:extLst>
          </a:blip>
          <a:stretch>
            <a:fillRect/>
          </a:stretch>
        </p:blipFill>
        <p:spPr>
          <a:xfrm>
            <a:off x="1098310" y="293669"/>
            <a:ext cx="4427562" cy="2910068"/>
          </a:xfrm>
          <a:prstGeom prst="rect">
            <a:avLst/>
          </a:prstGeom>
        </p:spPr>
      </p:pic>
      <p:sp>
        <p:nvSpPr>
          <p:cNvPr id="2" name="Slide Number Placeholder 1"/>
          <p:cNvSpPr>
            <a:spLocks noGrp="1"/>
          </p:cNvSpPr>
          <p:nvPr>
            <p:ph type="sldNum" sz="quarter" idx="12"/>
          </p:nvPr>
        </p:nvSpPr>
        <p:spPr/>
        <p:txBody>
          <a:bodyPr/>
          <a:lstStyle/>
          <a:p>
            <a:fld id="{A0231E1C-41CC-374C-9DD3-07A7B6DC794C}" type="slidenum">
              <a:rPr lang="en-US" smtClean="0"/>
              <a:t>14</a:t>
            </a:fld>
            <a:endParaRPr lang="en-US"/>
          </a:p>
        </p:txBody>
      </p:sp>
    </p:spTree>
    <p:extLst>
      <p:ext uri="{BB962C8B-B14F-4D97-AF65-F5344CB8AC3E}">
        <p14:creationId xmlns:p14="http://schemas.microsoft.com/office/powerpoint/2010/main" val="329207009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85800" y="274638"/>
            <a:ext cx="7772400" cy="868362"/>
          </a:xfrm>
        </p:spPr>
        <p:txBody>
          <a:bodyPr/>
          <a:lstStyle/>
          <a:p>
            <a:r>
              <a:rPr lang="en-US" dirty="0" err="1" smtClean="0">
                <a:solidFill>
                  <a:srgbClr val="F200FB"/>
                </a:solidFill>
              </a:rPr>
              <a:t>IL</a:t>
            </a:r>
            <a:r>
              <a:rPr lang="en-US" dirty="0" err="1" smtClean="0">
                <a:solidFill>
                  <a:srgbClr val="42EFE8"/>
                </a:solidFill>
              </a:rPr>
              <a:t>Liquidity</a:t>
            </a:r>
            <a:r>
              <a:rPr lang="en-US" dirty="0" smtClean="0">
                <a:solidFill>
                  <a:srgbClr val="B7E776"/>
                </a:solidFill>
              </a:rPr>
              <a:t> </a:t>
            </a:r>
            <a:r>
              <a:rPr lang="en-US" i="1" cap="none" dirty="0" smtClean="0">
                <a:solidFill>
                  <a:srgbClr val="F200FB"/>
                </a:solidFill>
              </a:rPr>
              <a:t>rising   </a:t>
            </a:r>
            <a:r>
              <a:rPr lang="en-US" i="1" cap="none" dirty="0" smtClean="0">
                <a:solidFill>
                  <a:srgbClr val="00FF00"/>
                </a:solidFill>
              </a:rPr>
              <a:t>globally</a:t>
            </a:r>
            <a:endParaRPr lang="en-US" i="1" cap="none" dirty="0">
              <a:solidFill>
                <a:srgbClr val="00FF00"/>
              </a:solidFill>
            </a:endParaRPr>
          </a:p>
        </p:txBody>
      </p:sp>
      <p:sp>
        <p:nvSpPr>
          <p:cNvPr id="5" name="Slide Number Placeholder 4"/>
          <p:cNvSpPr>
            <a:spLocks noGrp="1"/>
          </p:cNvSpPr>
          <p:nvPr>
            <p:ph type="sldNum" sz="quarter" idx="12"/>
          </p:nvPr>
        </p:nvSpPr>
        <p:spPr/>
        <p:txBody>
          <a:bodyPr/>
          <a:lstStyle/>
          <a:p>
            <a:fld id="{A0231E1C-41CC-374C-9DD3-07A7B6DC794C}" type="slidenum">
              <a:rPr lang="en-US" smtClean="0"/>
              <a:t>15</a:t>
            </a:fld>
            <a:endParaRPr lang="en-US"/>
          </a:p>
        </p:txBody>
      </p:sp>
      <p:pic>
        <p:nvPicPr>
          <p:cNvPr id="10" name="Content Placeholder 7" descr="Qld flooods Scan 123170001.jpg"/>
          <p:cNvPicPr>
            <a:picLocks noGrp="1" noChangeAspect="1"/>
          </p:cNvPicPr>
          <p:nvPr>
            <p:ph sz="quarter" idx="13"/>
          </p:nvPr>
        </p:nvPicPr>
        <p:blipFill>
          <a:blip r:embed="rId2">
            <a:extLst>
              <a:ext uri="{28A0092B-C50C-407E-A947-70E740481C1C}">
                <a14:useLocalDpi xmlns:a14="http://schemas.microsoft.com/office/drawing/2010/main" val="0"/>
              </a:ext>
            </a:extLst>
          </a:blip>
          <a:srcRect t="11479" b="11479"/>
          <a:stretch>
            <a:fillRect/>
          </a:stretch>
        </p:blipFill>
        <p:spPr>
          <a:xfrm rot="5400000">
            <a:off x="73447" y="4318645"/>
            <a:ext cx="2095172" cy="2220882"/>
          </a:xfrm>
        </p:spPr>
      </p:pic>
      <p:sp>
        <p:nvSpPr>
          <p:cNvPr id="11" name="Content Placeholder 10"/>
          <p:cNvSpPr>
            <a:spLocks noGrp="1"/>
          </p:cNvSpPr>
          <p:nvPr>
            <p:ph sz="quarter" idx="14"/>
          </p:nvPr>
        </p:nvSpPr>
        <p:spPr>
          <a:xfrm>
            <a:off x="359831" y="1143000"/>
            <a:ext cx="8661022" cy="3238500"/>
          </a:xfrm>
        </p:spPr>
        <p:txBody>
          <a:bodyPr>
            <a:normAutofit/>
          </a:bodyPr>
          <a:lstStyle/>
          <a:p>
            <a:r>
              <a:rPr lang="en-US" dirty="0" smtClean="0">
                <a:solidFill>
                  <a:srgbClr val="42EFE8"/>
                </a:solidFill>
              </a:rPr>
              <a:t>An</a:t>
            </a:r>
            <a:r>
              <a:rPr lang="en-US" dirty="0" smtClean="0"/>
              <a:t> </a:t>
            </a:r>
            <a:r>
              <a:rPr lang="en-US" b="1" dirty="0" smtClean="0">
                <a:solidFill>
                  <a:srgbClr val="F200FB"/>
                </a:solidFill>
              </a:rPr>
              <a:t>in</a:t>
            </a:r>
            <a:r>
              <a:rPr lang="en-US" dirty="0" smtClean="0">
                <a:solidFill>
                  <a:srgbClr val="42EFE8"/>
                </a:solidFill>
              </a:rPr>
              <a:t>ability to maintain normal inter-personal or inter</a:t>
            </a:r>
            <a:r>
              <a:rPr lang="en-US" dirty="0">
                <a:solidFill>
                  <a:srgbClr val="42EFE8"/>
                </a:solidFill>
              </a:rPr>
              <a:t>-</a:t>
            </a:r>
            <a:r>
              <a:rPr lang="en-US" dirty="0" smtClean="0">
                <a:solidFill>
                  <a:srgbClr val="42EFE8"/>
                </a:solidFill>
              </a:rPr>
              <a:t>enterprise transactions</a:t>
            </a:r>
          </a:p>
          <a:p>
            <a:endParaRPr lang="en-US" dirty="0" smtClean="0"/>
          </a:p>
          <a:p>
            <a:pPr marL="68580" indent="0">
              <a:buNone/>
            </a:pPr>
            <a:r>
              <a:rPr lang="en-US" sz="2400" dirty="0" smtClean="0"/>
              <a:t>A CRISIS CYCLE</a:t>
            </a:r>
            <a:endParaRPr lang="en-US" dirty="0" smtClean="0"/>
          </a:p>
          <a:p>
            <a:r>
              <a:rPr lang="en-US" dirty="0" smtClean="0"/>
              <a:t>“Normal times” see more risky agreements </a:t>
            </a:r>
            <a:r>
              <a:rPr lang="en-US" baseline="30000" dirty="0" smtClean="0"/>
              <a:t>(</a:t>
            </a:r>
            <a:r>
              <a:rPr lang="en-US" baseline="30000" dirty="0" err="1" smtClean="0"/>
              <a:t>Minsky</a:t>
            </a:r>
            <a:r>
              <a:rPr lang="en-US" baseline="30000" dirty="0" smtClean="0"/>
              <a:t>” Financial Instability Hypothesis”) </a:t>
            </a:r>
            <a:r>
              <a:rPr lang="en-US" b="1" baseline="30000" dirty="0" smtClean="0">
                <a:solidFill>
                  <a:srgbClr val="FFFF00"/>
                </a:solidFill>
              </a:rPr>
              <a:t>ROOT 1</a:t>
            </a:r>
          </a:p>
          <a:p>
            <a:r>
              <a:rPr lang="en-US" dirty="0" smtClean="0"/>
              <a:t>Crises build as liquidity falls differentially </a:t>
            </a:r>
            <a:r>
              <a:rPr lang="en-US" baseline="30000" dirty="0" smtClean="0"/>
              <a:t>(Circulation of capitals problem, scuttling Hayek) </a:t>
            </a:r>
            <a:r>
              <a:rPr lang="en-US" b="1" baseline="30000" dirty="0" smtClean="0">
                <a:solidFill>
                  <a:srgbClr val="FFFF00"/>
                </a:solidFill>
              </a:rPr>
              <a:t>ROOT 2</a:t>
            </a:r>
          </a:p>
          <a:p>
            <a:r>
              <a:rPr lang="en-US" dirty="0" smtClean="0"/>
              <a:t>Markets not longer “work normally” </a:t>
            </a:r>
            <a:r>
              <a:rPr lang="en-US" baseline="30000" dirty="0" smtClean="0"/>
              <a:t>(creating pivotal decision points)</a:t>
            </a:r>
            <a:endParaRPr lang="en-US" dirty="0" smtClean="0"/>
          </a:p>
          <a:p>
            <a:r>
              <a:rPr lang="en-US" dirty="0" smtClean="0"/>
              <a:t>Crises mature and become manifest in various areas before spreading apace</a:t>
            </a:r>
          </a:p>
          <a:p>
            <a:r>
              <a:rPr lang="en-US" dirty="0" smtClean="0"/>
              <a:t>Collapse threatens if abrupt onset </a:t>
            </a:r>
            <a:r>
              <a:rPr lang="en-US" baseline="30000" dirty="0" smtClean="0"/>
              <a:t>(2008 “freeze” with “emergency responses” 5+ years on)</a:t>
            </a:r>
            <a:endParaRPr lang="en-US" baseline="30000" dirty="0"/>
          </a:p>
        </p:txBody>
      </p:sp>
      <p:sp>
        <p:nvSpPr>
          <p:cNvPr id="14" name="TextBox 13"/>
          <p:cNvSpPr txBox="1"/>
          <p:nvPr/>
        </p:nvSpPr>
        <p:spPr>
          <a:xfrm>
            <a:off x="3122082" y="4485936"/>
            <a:ext cx="5793318" cy="1323439"/>
          </a:xfrm>
          <a:prstGeom prst="rect">
            <a:avLst/>
          </a:prstGeom>
          <a:noFill/>
        </p:spPr>
        <p:txBody>
          <a:bodyPr wrap="square" rtlCol="0">
            <a:spAutoFit/>
          </a:bodyPr>
          <a:lstStyle/>
          <a:p>
            <a:r>
              <a:rPr lang="en-US" sz="2000" i="1" dirty="0" smtClean="0">
                <a:solidFill>
                  <a:srgbClr val="00FF00"/>
                </a:solidFill>
              </a:rPr>
              <a:t>We can be proud with how we deal with natural crises, but will the same be said about us in our dealings with the rural financial crisis?  Many of the same lessons apply… and the dangers are also imminent and very real</a:t>
            </a:r>
            <a:endParaRPr lang="en-US" sz="2000" i="1" dirty="0">
              <a:solidFill>
                <a:srgbClr val="00FF00"/>
              </a:solidFill>
            </a:endParaRPr>
          </a:p>
        </p:txBody>
      </p:sp>
      <p:sp>
        <p:nvSpPr>
          <p:cNvPr id="2" name="TextBox 1"/>
          <p:cNvSpPr txBox="1"/>
          <p:nvPr/>
        </p:nvSpPr>
        <p:spPr>
          <a:xfrm>
            <a:off x="-1" y="6397080"/>
            <a:ext cx="9144001" cy="353943"/>
          </a:xfrm>
          <a:prstGeom prst="rect">
            <a:avLst/>
          </a:prstGeom>
          <a:noFill/>
        </p:spPr>
        <p:txBody>
          <a:bodyPr wrap="square" rtlCol="0">
            <a:spAutoFit/>
          </a:bodyPr>
          <a:lstStyle/>
          <a:p>
            <a:r>
              <a:rPr lang="en-US" sz="1700" i="1" dirty="0" smtClean="0">
                <a:solidFill>
                  <a:srgbClr val="9C5018"/>
                </a:solidFill>
              </a:rPr>
              <a:t>Money, like water, flooded farm lands and is now receding leaving scoured finances and undercut investments</a:t>
            </a:r>
            <a:endParaRPr lang="en-US" sz="1700" i="1" dirty="0">
              <a:solidFill>
                <a:srgbClr val="9C5018"/>
              </a:solidFill>
            </a:endParaRPr>
          </a:p>
        </p:txBody>
      </p:sp>
    </p:spTree>
    <p:extLst>
      <p:ext uri="{BB962C8B-B14F-4D97-AF65-F5344CB8AC3E}">
        <p14:creationId xmlns:p14="http://schemas.microsoft.com/office/powerpoint/2010/main" val="377338195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583" y="274638"/>
            <a:ext cx="8635999" cy="1143000"/>
          </a:xfrm>
        </p:spPr>
        <p:txBody>
          <a:bodyPr>
            <a:normAutofit fontScale="90000"/>
          </a:bodyPr>
          <a:lstStyle/>
          <a:p>
            <a:r>
              <a:rPr lang="en-US" cap="none" dirty="0" smtClean="0"/>
              <a:t>…and don’t wait for salvation by Foreign Investment</a:t>
            </a:r>
            <a:endParaRPr lang="en-US" cap="none" dirty="0"/>
          </a:p>
        </p:txBody>
      </p:sp>
      <p:sp>
        <p:nvSpPr>
          <p:cNvPr id="3" name="Content Placeholder 2"/>
          <p:cNvSpPr>
            <a:spLocks noGrp="1"/>
          </p:cNvSpPr>
          <p:nvPr>
            <p:ph idx="1"/>
          </p:nvPr>
        </p:nvSpPr>
        <p:spPr>
          <a:xfrm>
            <a:off x="486833" y="1600201"/>
            <a:ext cx="8329083" cy="3733800"/>
          </a:xfrm>
        </p:spPr>
        <p:txBody>
          <a:bodyPr>
            <a:normAutofit/>
          </a:bodyPr>
          <a:lstStyle/>
          <a:p>
            <a:r>
              <a:rPr lang="en-US" dirty="0" smtClean="0"/>
              <a:t>The </a:t>
            </a:r>
            <a:r>
              <a:rPr lang="en-US" dirty="0" smtClean="0">
                <a:solidFill>
                  <a:srgbClr val="42EFE8"/>
                </a:solidFill>
              </a:rPr>
              <a:t>Global Farmland Rush is receding</a:t>
            </a:r>
            <a:r>
              <a:rPr lang="en-US" dirty="0" smtClean="0"/>
              <a:t>, leaving disrupted land markets </a:t>
            </a:r>
            <a:r>
              <a:rPr lang="en-US" dirty="0"/>
              <a:t>and </a:t>
            </a:r>
            <a:r>
              <a:rPr lang="en-US" dirty="0" smtClean="0"/>
              <a:t>opportunities </a:t>
            </a:r>
            <a:r>
              <a:rPr lang="en-US" dirty="0"/>
              <a:t>only </a:t>
            </a:r>
            <a:r>
              <a:rPr lang="en-US" dirty="0" smtClean="0"/>
              <a:t>for predatory capital or strategic national entities.</a:t>
            </a:r>
          </a:p>
          <a:p>
            <a:r>
              <a:rPr lang="en-US" dirty="0" smtClean="0"/>
              <a:t>Farmland risk rating is up globally:</a:t>
            </a:r>
          </a:p>
          <a:p>
            <a:pPr lvl="1"/>
            <a:r>
              <a:rPr lang="en-US" dirty="0" smtClean="0"/>
              <a:t>the [Federal Advisory] council </a:t>
            </a:r>
            <a:r>
              <a:rPr lang="en-US" dirty="0">
                <a:hlinkClick r:id="rId2" action="ppaction://hlinkfile"/>
              </a:rPr>
              <a:t>warned the Fed in </a:t>
            </a:r>
            <a:r>
              <a:rPr lang="en-US" dirty="0" smtClean="0">
                <a:hlinkClick r:id="rId2" action="ppaction://hlinkfile"/>
              </a:rPr>
              <a:t>February 2013 </a:t>
            </a:r>
            <a:r>
              <a:rPr lang="en-US" i="1" dirty="0" smtClean="0">
                <a:solidFill>
                  <a:srgbClr val="42EFE8"/>
                </a:solidFill>
              </a:rPr>
              <a:t>as the ARDB would </a:t>
            </a:r>
            <a:r>
              <a:rPr lang="en-US" dirty="0" smtClean="0"/>
              <a:t>that</a:t>
            </a:r>
            <a:r>
              <a:rPr lang="en-US" dirty="0"/>
              <a:t>, “Agricultural land prices are veering further from what makes sense . . Members believe the run-up in agriculture land prices is a bubble resulting from persistently low interest rates.</a:t>
            </a:r>
            <a:r>
              <a:rPr lang="en-US" dirty="0" smtClean="0"/>
              <a:t>”</a:t>
            </a:r>
          </a:p>
          <a:p>
            <a:pPr lvl="1"/>
            <a:r>
              <a:rPr lang="en-US" dirty="0"/>
              <a:t>s</a:t>
            </a:r>
            <a:r>
              <a:rPr lang="en-US" dirty="0" smtClean="0"/>
              <a:t>o the USA and others have already moved to shore up positions, including through the extensive open support available under the new Farm Bill</a:t>
            </a:r>
            <a:endParaRPr lang="en-US" dirty="0"/>
          </a:p>
          <a:p>
            <a:r>
              <a:rPr lang="en-US" dirty="0" smtClean="0"/>
              <a:t>With easily available income support averaging ~20% elsewhere in the world,  </a:t>
            </a:r>
            <a:r>
              <a:rPr lang="en-US" dirty="0" err="1" smtClean="0"/>
              <a:t>Aust</a:t>
            </a:r>
            <a:r>
              <a:rPr lang="en-US" dirty="0" smtClean="0"/>
              <a:t> farming is an uncompetitive investment strategy</a:t>
            </a:r>
          </a:p>
          <a:p>
            <a:endParaRPr lang="en-US" dirty="0"/>
          </a:p>
        </p:txBody>
      </p:sp>
      <p:sp>
        <p:nvSpPr>
          <p:cNvPr id="4" name="Slide Number Placeholder 3"/>
          <p:cNvSpPr>
            <a:spLocks noGrp="1"/>
          </p:cNvSpPr>
          <p:nvPr>
            <p:ph type="sldNum" sz="quarter" idx="12"/>
          </p:nvPr>
        </p:nvSpPr>
        <p:spPr/>
        <p:txBody>
          <a:bodyPr/>
          <a:lstStyle/>
          <a:p>
            <a:fld id="{A0231E1C-41CC-374C-9DD3-07A7B6DC794C}" type="slidenum">
              <a:rPr lang="en-US" smtClean="0"/>
              <a:t>16</a:t>
            </a:fld>
            <a:endParaRPr lang="en-US"/>
          </a:p>
        </p:txBody>
      </p:sp>
    </p:spTree>
    <p:extLst>
      <p:ext uri="{BB962C8B-B14F-4D97-AF65-F5344CB8AC3E}">
        <p14:creationId xmlns:p14="http://schemas.microsoft.com/office/powerpoint/2010/main" val="119381673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74638"/>
            <a:ext cx="8229600" cy="1143000"/>
          </a:xfrm>
        </p:spPr>
        <p:txBody>
          <a:bodyPr>
            <a:normAutofit fontScale="90000"/>
          </a:bodyPr>
          <a:lstStyle/>
          <a:p>
            <a:r>
              <a:rPr lang="en-US" cap="none" dirty="0" smtClean="0">
                <a:solidFill>
                  <a:srgbClr val="42EFE8"/>
                </a:solidFill>
              </a:rPr>
              <a:t>The slowness of collective </a:t>
            </a:r>
            <a:r>
              <a:rPr lang="en-US" cap="none" dirty="0" err="1" smtClean="0">
                <a:solidFill>
                  <a:srgbClr val="42EFE8"/>
                </a:solidFill>
              </a:rPr>
              <a:t>realisation</a:t>
            </a:r>
            <a:r>
              <a:rPr lang="en-US" cap="none" dirty="0" smtClean="0">
                <a:solidFill>
                  <a:srgbClr val="42EFE8"/>
                </a:solidFill>
              </a:rPr>
              <a:t>  </a:t>
            </a:r>
            <a:r>
              <a:rPr lang="en-US" cap="none" dirty="0" smtClean="0">
                <a:solidFill>
                  <a:srgbClr val="CCFFCC"/>
                </a:solidFill>
              </a:rPr>
              <a:t>and the persistence of embedded collective </a:t>
            </a:r>
            <a:r>
              <a:rPr lang="en-US" b="1" u="sng" cap="none" dirty="0" smtClean="0">
                <a:solidFill>
                  <a:srgbClr val="CCFFCC"/>
                </a:solidFill>
              </a:rPr>
              <a:t>un</a:t>
            </a:r>
            <a:r>
              <a:rPr lang="en-US" cap="none" dirty="0" smtClean="0">
                <a:solidFill>
                  <a:srgbClr val="CCFFCC"/>
                </a:solidFill>
              </a:rPr>
              <a:t>intelligence</a:t>
            </a:r>
            <a:endParaRPr lang="en-US" cap="none" dirty="0">
              <a:solidFill>
                <a:srgbClr val="CCFFCC"/>
              </a:solidFill>
            </a:endParaRPr>
          </a:p>
        </p:txBody>
      </p:sp>
      <p:sp>
        <p:nvSpPr>
          <p:cNvPr id="5" name="Content Placeholder 4"/>
          <p:cNvSpPr>
            <a:spLocks noGrp="1"/>
          </p:cNvSpPr>
          <p:nvPr>
            <p:ph idx="1"/>
          </p:nvPr>
        </p:nvSpPr>
        <p:spPr>
          <a:xfrm>
            <a:off x="317501" y="1502834"/>
            <a:ext cx="8826499" cy="4233333"/>
          </a:xfrm>
        </p:spPr>
        <p:txBody>
          <a:bodyPr/>
          <a:lstStyle/>
          <a:p>
            <a:r>
              <a:rPr lang="en-US" sz="2400" dirty="0" smtClean="0"/>
              <a:t>It often takes a while for something important and </a:t>
            </a:r>
            <a:r>
              <a:rPr lang="en-US" sz="2400" dirty="0" err="1" smtClean="0"/>
              <a:t>recognised</a:t>
            </a:r>
            <a:r>
              <a:rPr lang="en-US" sz="2400" dirty="0" smtClean="0"/>
              <a:t> by some  to become well known and accepted.</a:t>
            </a:r>
          </a:p>
          <a:p>
            <a:r>
              <a:rPr lang="en-US" sz="2400" dirty="0" smtClean="0"/>
              <a:t> This is especially true if some (fear they might) lose… </a:t>
            </a:r>
            <a:r>
              <a:rPr lang="en-US" sz="2400" i="1" dirty="0" smtClean="0"/>
              <a:t>for example</a:t>
            </a:r>
            <a:endParaRPr lang="en-US" i="1" dirty="0" smtClean="0"/>
          </a:p>
          <a:p>
            <a:pPr lvl="1"/>
            <a:r>
              <a:rPr lang="en-US" sz="1800" dirty="0" smtClean="0"/>
              <a:t>Queensland sugar income split</a:t>
            </a:r>
          </a:p>
          <a:p>
            <a:pPr lvl="1"/>
            <a:r>
              <a:rPr lang="en-US" sz="1800" dirty="0" smtClean="0"/>
              <a:t>Soviet national accounts and the “unexpected collapse” of the USSR</a:t>
            </a:r>
          </a:p>
          <a:p>
            <a:pPr lvl="1"/>
            <a:r>
              <a:rPr lang="en-US" sz="1800" dirty="0" smtClean="0"/>
              <a:t>Barry Jones and </a:t>
            </a:r>
            <a:r>
              <a:rPr lang="en-US" sz="1800" dirty="0" err="1" smtClean="0"/>
              <a:t>Labour</a:t>
            </a:r>
            <a:r>
              <a:rPr lang="en-US" sz="1800" dirty="0" smtClean="0"/>
              <a:t>: the failure to hear,  let alone wake</a:t>
            </a:r>
          </a:p>
          <a:p>
            <a:pPr lvl="1"/>
            <a:r>
              <a:rPr lang="en-US" sz="1800" dirty="0" smtClean="0"/>
              <a:t>“Relaxed and comfortable” Oz while farms and 100 000+ farmers were </a:t>
            </a:r>
            <a:r>
              <a:rPr lang="en-US" sz="1800" dirty="0" err="1" smtClean="0"/>
              <a:t>rationalised</a:t>
            </a:r>
            <a:endParaRPr lang="en-US" sz="1800" dirty="0" smtClean="0"/>
          </a:p>
          <a:p>
            <a:pPr lvl="1"/>
            <a:r>
              <a:rPr lang="en-US" sz="1800" dirty="0" smtClean="0"/>
              <a:t>Treasury official discussing public debt when his personal exposure is worse</a:t>
            </a:r>
          </a:p>
          <a:p>
            <a:r>
              <a:rPr lang="en-US" sz="2400" i="1" dirty="0" smtClean="0">
                <a:solidFill>
                  <a:srgbClr val="FFAD47"/>
                </a:solidFill>
              </a:rPr>
              <a:t>Changing the </a:t>
            </a:r>
            <a:r>
              <a:rPr lang="en-US" sz="2400" i="1" u="sng" dirty="0" smtClean="0">
                <a:solidFill>
                  <a:srgbClr val="FFAD47"/>
                </a:solidFill>
              </a:rPr>
              <a:t>preferred answers</a:t>
            </a:r>
            <a:r>
              <a:rPr lang="en-US" sz="2400" i="1" dirty="0" smtClean="0">
                <a:solidFill>
                  <a:srgbClr val="FFAD47"/>
                </a:solidFill>
              </a:rPr>
              <a:t> to key questions can change the world</a:t>
            </a:r>
            <a:endParaRPr lang="en-US" sz="2400" i="1" dirty="0">
              <a:solidFill>
                <a:srgbClr val="FFAD47"/>
              </a:solidFill>
            </a:endParaRPr>
          </a:p>
        </p:txBody>
      </p:sp>
      <p:sp>
        <p:nvSpPr>
          <p:cNvPr id="2" name="Slide Number Placeholder 1"/>
          <p:cNvSpPr>
            <a:spLocks noGrp="1"/>
          </p:cNvSpPr>
          <p:nvPr>
            <p:ph type="sldNum" sz="quarter" idx="12"/>
          </p:nvPr>
        </p:nvSpPr>
        <p:spPr/>
        <p:txBody>
          <a:bodyPr/>
          <a:lstStyle/>
          <a:p>
            <a:fld id="{A0231E1C-41CC-374C-9DD3-07A7B6DC794C}" type="slidenum">
              <a:rPr lang="en-US" smtClean="0"/>
              <a:t>17</a:t>
            </a:fld>
            <a:endParaRPr lang="en-US"/>
          </a:p>
        </p:txBody>
      </p:sp>
    </p:spTree>
    <p:extLst>
      <p:ext uri="{BB962C8B-B14F-4D97-AF65-F5344CB8AC3E}">
        <p14:creationId xmlns:p14="http://schemas.microsoft.com/office/powerpoint/2010/main" val="107064301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7"/>
            <a:ext cx="3579283" cy="1513946"/>
          </a:xfrm>
        </p:spPr>
        <p:txBody>
          <a:bodyPr>
            <a:normAutofit fontScale="90000"/>
          </a:bodyPr>
          <a:lstStyle/>
          <a:p>
            <a:r>
              <a:rPr lang="en-US" dirty="0" smtClean="0">
                <a:solidFill>
                  <a:srgbClr val="F200FB"/>
                </a:solidFill>
              </a:rPr>
              <a:t>GFC  </a:t>
            </a:r>
            <a:r>
              <a:rPr lang="en-US" cap="none" dirty="0" smtClean="0">
                <a:solidFill>
                  <a:srgbClr val="FF6FCF"/>
                </a:solidFill>
              </a:rPr>
              <a:t>Act</a:t>
            </a:r>
            <a:r>
              <a:rPr lang="en-US" dirty="0" smtClean="0">
                <a:solidFill>
                  <a:srgbClr val="FF6FCF"/>
                </a:solidFill>
              </a:rPr>
              <a:t> 2</a:t>
            </a:r>
            <a:r>
              <a:rPr lang="en-US" dirty="0" smtClean="0">
                <a:solidFill>
                  <a:srgbClr val="F200FB"/>
                </a:solidFill>
              </a:rPr>
              <a:t> </a:t>
            </a:r>
            <a:br>
              <a:rPr lang="en-US" dirty="0" smtClean="0">
                <a:solidFill>
                  <a:srgbClr val="F200FB"/>
                </a:solidFill>
              </a:rPr>
            </a:br>
            <a:r>
              <a:rPr lang="en-US" sz="2000" cap="none" dirty="0" smtClean="0">
                <a:solidFill>
                  <a:srgbClr val="F200FB"/>
                </a:solidFill>
              </a:rPr>
              <a:t>building to climax (-</a:t>
            </a:r>
            <a:r>
              <a:rPr lang="en-US" sz="2000" cap="none" dirty="0" err="1" smtClean="0">
                <a:solidFill>
                  <a:srgbClr val="F200FB"/>
                </a:solidFill>
              </a:rPr>
              <a:t>es</a:t>
            </a:r>
            <a:r>
              <a:rPr lang="en-US" sz="2000" cap="none" dirty="0" smtClean="0">
                <a:solidFill>
                  <a:srgbClr val="F200FB"/>
                </a:solidFill>
              </a:rPr>
              <a:t>)</a:t>
            </a:r>
            <a:br>
              <a:rPr lang="en-US" sz="2000" cap="none" dirty="0" smtClean="0">
                <a:solidFill>
                  <a:srgbClr val="F200FB"/>
                </a:solidFill>
              </a:rPr>
            </a:br>
            <a:r>
              <a:rPr lang="en-US" sz="2000" cap="none" dirty="0" smtClean="0">
                <a:solidFill>
                  <a:srgbClr val="F200FB"/>
                </a:solidFill>
              </a:rPr>
              <a:t>but the final script is not yet written</a:t>
            </a:r>
            <a:endParaRPr lang="en-US" sz="2000" cap="none" dirty="0">
              <a:solidFill>
                <a:srgbClr val="F200FB"/>
              </a:solidFill>
            </a:endParaRPr>
          </a:p>
        </p:txBody>
      </p:sp>
      <p:sp>
        <p:nvSpPr>
          <p:cNvPr id="3" name="Text Placeholder 2"/>
          <p:cNvSpPr>
            <a:spLocks noGrp="1"/>
          </p:cNvSpPr>
          <p:nvPr>
            <p:ph type="body" idx="1"/>
          </p:nvPr>
        </p:nvSpPr>
        <p:spPr>
          <a:xfrm>
            <a:off x="254001" y="1535113"/>
            <a:ext cx="3905250" cy="639762"/>
          </a:xfrm>
        </p:spPr>
        <p:txBody>
          <a:bodyPr/>
          <a:lstStyle/>
          <a:p>
            <a:r>
              <a:rPr lang="en-US" dirty="0" smtClean="0"/>
              <a:t>Expect Fracture in one or more links</a:t>
            </a:r>
            <a:endParaRPr lang="en-US" dirty="0"/>
          </a:p>
        </p:txBody>
      </p:sp>
      <p:sp>
        <p:nvSpPr>
          <p:cNvPr id="4" name="Text Placeholder 3"/>
          <p:cNvSpPr>
            <a:spLocks noGrp="1"/>
          </p:cNvSpPr>
          <p:nvPr>
            <p:ph type="body" sz="quarter" idx="3"/>
          </p:nvPr>
        </p:nvSpPr>
        <p:spPr>
          <a:xfrm>
            <a:off x="4572003" y="4953000"/>
            <a:ext cx="4571996" cy="457200"/>
          </a:xfrm>
        </p:spPr>
        <p:txBody>
          <a:bodyPr>
            <a:normAutofit fontScale="92500"/>
          </a:bodyPr>
          <a:lstStyle/>
          <a:p>
            <a:r>
              <a:rPr lang="en-US" dirty="0" smtClean="0">
                <a:solidFill>
                  <a:srgbClr val="42EFE8"/>
                </a:solidFill>
              </a:rPr>
              <a:t>Outcomes depend on what you/we do NEXT</a:t>
            </a:r>
            <a:endParaRPr lang="en-US" dirty="0">
              <a:solidFill>
                <a:srgbClr val="42EFE8"/>
              </a:solidFill>
            </a:endParaRPr>
          </a:p>
        </p:txBody>
      </p:sp>
      <p:sp>
        <p:nvSpPr>
          <p:cNvPr id="5" name="Slide Number Placeholder 4"/>
          <p:cNvSpPr>
            <a:spLocks noGrp="1"/>
          </p:cNvSpPr>
          <p:nvPr>
            <p:ph type="sldNum" sz="quarter" idx="12"/>
          </p:nvPr>
        </p:nvSpPr>
        <p:spPr/>
        <p:txBody>
          <a:bodyPr/>
          <a:lstStyle/>
          <a:p>
            <a:fld id="{A0231E1C-41CC-374C-9DD3-07A7B6DC794C}" type="slidenum">
              <a:rPr lang="en-US" smtClean="0"/>
              <a:t>18</a:t>
            </a:fld>
            <a:endParaRPr lang="en-US"/>
          </a:p>
        </p:txBody>
      </p:sp>
      <p:sp>
        <p:nvSpPr>
          <p:cNvPr id="7" name="Content Placeholder 6"/>
          <p:cNvSpPr>
            <a:spLocks noGrp="1"/>
          </p:cNvSpPr>
          <p:nvPr>
            <p:ph sz="quarter" idx="14"/>
          </p:nvPr>
        </p:nvSpPr>
        <p:spPr>
          <a:xfrm>
            <a:off x="4099984" y="190500"/>
            <a:ext cx="5044015" cy="4762500"/>
          </a:xfrm>
        </p:spPr>
        <p:txBody>
          <a:bodyPr>
            <a:normAutofit fontScale="85000" lnSpcReduction="20000"/>
          </a:bodyPr>
          <a:lstStyle/>
          <a:p>
            <a:pPr marL="68580" indent="0">
              <a:buNone/>
            </a:pPr>
            <a:r>
              <a:rPr lang="en-US" dirty="0" smtClean="0"/>
              <a:t>Experiences reflect different responses:</a:t>
            </a:r>
          </a:p>
          <a:p>
            <a:r>
              <a:rPr lang="en-US" dirty="0" smtClean="0"/>
              <a:t>Argentina</a:t>
            </a:r>
          </a:p>
          <a:p>
            <a:pPr lvl="1"/>
            <a:r>
              <a:rPr lang="en-US" dirty="0" smtClean="0"/>
              <a:t>Capital loss and FDI flight, repetitive depression</a:t>
            </a:r>
          </a:p>
          <a:p>
            <a:pPr lvl="1"/>
            <a:r>
              <a:rPr lang="en-US" dirty="0" smtClean="0"/>
              <a:t>Stripping and ongoing external dependence</a:t>
            </a:r>
          </a:p>
          <a:p>
            <a:pPr lvl="1"/>
            <a:r>
              <a:rPr lang="en-US" dirty="0" smtClean="0"/>
              <a:t>External, macro and micro collapse</a:t>
            </a:r>
          </a:p>
          <a:p>
            <a:r>
              <a:rPr lang="en-US" dirty="0" smtClean="0"/>
              <a:t>Russia</a:t>
            </a:r>
          </a:p>
          <a:p>
            <a:pPr lvl="1"/>
            <a:r>
              <a:rPr lang="en-US" dirty="0" smtClean="0"/>
              <a:t>Corporatist state with intolerance, confiscation and suppression</a:t>
            </a:r>
          </a:p>
          <a:p>
            <a:pPr lvl="1"/>
            <a:r>
              <a:rPr lang="en-US" dirty="0" smtClean="0"/>
              <a:t>Centralist Isolation and external distrust</a:t>
            </a:r>
          </a:p>
          <a:p>
            <a:pPr lvl="1"/>
            <a:r>
              <a:rPr lang="en-US" dirty="0" smtClean="0"/>
              <a:t>Macro cohesion, micro collapse and external stress</a:t>
            </a:r>
          </a:p>
          <a:p>
            <a:r>
              <a:rPr lang="en-US" dirty="0" smtClean="0"/>
              <a:t>Poland </a:t>
            </a:r>
          </a:p>
          <a:p>
            <a:pPr lvl="1"/>
            <a:r>
              <a:rPr lang="en-US" dirty="0" smtClean="0"/>
              <a:t>Mutual effort, support and resolve</a:t>
            </a:r>
          </a:p>
          <a:p>
            <a:pPr lvl="1"/>
            <a:r>
              <a:rPr lang="en-US" dirty="0" smtClean="0"/>
              <a:t>Subsidiarity and common direction</a:t>
            </a:r>
          </a:p>
          <a:p>
            <a:pPr lvl="1"/>
            <a:r>
              <a:rPr lang="en-US" dirty="0" smtClean="0"/>
              <a:t>Macro collapse</a:t>
            </a:r>
            <a:r>
              <a:rPr lang="en-US" dirty="0"/>
              <a:t>(</a:t>
            </a:r>
            <a:r>
              <a:rPr lang="en-US" dirty="0" smtClean="0"/>
              <a:t>SFC) now cohesion, micro cohesion, external engagement</a:t>
            </a:r>
          </a:p>
          <a:p>
            <a:endParaRPr lang="en-US" dirty="0" smtClean="0"/>
          </a:p>
          <a:p>
            <a:r>
              <a:rPr lang="en-US" b="1" dirty="0" smtClean="0"/>
              <a:t>Australia</a:t>
            </a:r>
            <a:r>
              <a:rPr lang="en-US" dirty="0" smtClean="0"/>
              <a:t>?</a:t>
            </a:r>
          </a:p>
          <a:p>
            <a:pPr marL="68580" indent="0">
              <a:buNone/>
            </a:pPr>
            <a:endParaRPr lang="en-US" dirty="0"/>
          </a:p>
        </p:txBody>
      </p:sp>
      <p:pic>
        <p:nvPicPr>
          <p:cNvPr id="1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l="3818" r="3818"/>
          <a:stretch>
            <a:fillRect/>
          </a:stretch>
        </p:blipFill>
        <p:spPr>
          <a:xfrm>
            <a:off x="231021" y="2164292"/>
            <a:ext cx="3748314" cy="3346450"/>
          </a:xfrm>
          <a:noFill/>
        </p:spPr>
      </p:pic>
      <p:sp>
        <p:nvSpPr>
          <p:cNvPr id="12" name="Title 1"/>
          <p:cNvSpPr txBox="1">
            <a:spLocks/>
          </p:cNvSpPr>
          <p:nvPr/>
        </p:nvSpPr>
        <p:spPr>
          <a:xfrm>
            <a:off x="442384" y="5410200"/>
            <a:ext cx="2965450" cy="1143000"/>
          </a:xfrm>
          <a:prstGeom prst="rect">
            <a:avLst/>
          </a:prstGeom>
        </p:spPr>
        <p:txBody>
          <a:bodyPr vert="horz" lIns="0" tIns="45720" rIns="0" bIns="45720" rtlCol="0" anchor="ctr">
            <a:noAutofit/>
          </a:bodyPr>
          <a:lst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en-US" sz="1400" b="1" cap="none" dirty="0" smtClean="0">
                <a:solidFill>
                  <a:srgbClr val="3366FF"/>
                </a:solidFill>
                <a:latin typeface="Times" pitchFamily="18" charset="0"/>
              </a:rPr>
              <a:t>FT Figure 22.23/14 (1</a:t>
            </a:r>
            <a:r>
              <a:rPr lang="en-US" sz="1400" b="1" cap="none" baseline="30000" dirty="0" smtClean="0">
                <a:solidFill>
                  <a:srgbClr val="3366FF"/>
                </a:solidFill>
                <a:latin typeface="Times" pitchFamily="18" charset="0"/>
              </a:rPr>
              <a:t>st</a:t>
            </a:r>
            <a:r>
              <a:rPr lang="en-US" sz="1400" b="1" cap="none" dirty="0" smtClean="0">
                <a:solidFill>
                  <a:srgbClr val="3366FF"/>
                </a:solidFill>
                <a:latin typeface="Times" pitchFamily="18" charset="0"/>
              </a:rPr>
              <a:t> / 2</a:t>
            </a:r>
            <a:r>
              <a:rPr lang="en-US" sz="1400" b="1" cap="none" baseline="30000" dirty="0" smtClean="0">
                <a:solidFill>
                  <a:srgbClr val="3366FF"/>
                </a:solidFill>
                <a:latin typeface="Times" pitchFamily="18" charset="0"/>
              </a:rPr>
              <a:t>nd</a:t>
            </a:r>
            <a:r>
              <a:rPr lang="en-US" sz="1400" b="1" cap="none" dirty="0" smtClean="0">
                <a:solidFill>
                  <a:srgbClr val="3366FF"/>
                </a:solidFill>
                <a:latin typeface="Times" pitchFamily="18" charset="0"/>
              </a:rPr>
              <a:t> </a:t>
            </a:r>
            <a:r>
              <a:rPr lang="en-US" sz="1400" b="1" cap="none" dirty="0" err="1" smtClean="0">
                <a:solidFill>
                  <a:srgbClr val="3366FF"/>
                </a:solidFill>
                <a:latin typeface="Times" pitchFamily="18" charset="0"/>
              </a:rPr>
              <a:t>ed</a:t>
            </a:r>
            <a:r>
              <a:rPr lang="en-US" sz="1400" b="1" cap="none" dirty="0" smtClean="0">
                <a:solidFill>
                  <a:srgbClr val="3366FF"/>
                </a:solidFill>
                <a:latin typeface="Times" pitchFamily="18" charset="0"/>
              </a:rPr>
              <a:t>): </a:t>
            </a:r>
            <a:br>
              <a:rPr lang="en-US" sz="1400" b="1" cap="none" dirty="0" smtClean="0">
                <a:solidFill>
                  <a:srgbClr val="3366FF"/>
                </a:solidFill>
                <a:latin typeface="Times" pitchFamily="18" charset="0"/>
              </a:rPr>
            </a:br>
            <a:r>
              <a:rPr lang="en-US" sz="1400" b="1" cap="none" dirty="0" smtClean="0">
                <a:solidFill>
                  <a:srgbClr val="3366FF"/>
                </a:solidFill>
                <a:latin typeface="Times" pitchFamily="18" charset="0"/>
              </a:rPr>
              <a:t>Vicious circles in twin and triple crises</a:t>
            </a:r>
            <a:endParaRPr lang="en-AU" sz="1400" cap="none" dirty="0">
              <a:solidFill>
                <a:srgbClr val="3366FF"/>
              </a:solidFill>
            </a:endParaRPr>
          </a:p>
        </p:txBody>
      </p:sp>
    </p:spTree>
    <p:extLst>
      <p:ext uri="{BB962C8B-B14F-4D97-AF65-F5344CB8AC3E}">
        <p14:creationId xmlns:p14="http://schemas.microsoft.com/office/powerpoint/2010/main" val="20279334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2EFE8"/>
                </a:solidFill>
                <a:effectLst>
                  <a:reflection blurRad="6350" stA="55000" endA="50" endPos="85000" dist="29997" dir="5400000" sy="-100000" algn="bl" rotWithShape="0"/>
                </a:effectLst>
              </a:rPr>
              <a:t>REFLECTION</a:t>
            </a:r>
            <a:endParaRPr lang="en-US" b="1" dirty="0">
              <a:solidFill>
                <a:srgbClr val="42EFE8"/>
              </a:solidFill>
              <a:effectLst>
                <a:reflection blurRad="6350" stA="55000" endA="50" endPos="85000" dist="29997" dir="5400000" sy="-100000" algn="bl" rotWithShape="0"/>
              </a:effectLst>
            </a:endParaRPr>
          </a:p>
        </p:txBody>
      </p:sp>
      <p:sp>
        <p:nvSpPr>
          <p:cNvPr id="3" name="Content Placeholder 2"/>
          <p:cNvSpPr>
            <a:spLocks noGrp="1"/>
          </p:cNvSpPr>
          <p:nvPr>
            <p:ph idx="1"/>
          </p:nvPr>
        </p:nvSpPr>
        <p:spPr>
          <a:xfrm>
            <a:off x="518583" y="1600201"/>
            <a:ext cx="7939617" cy="3733800"/>
          </a:xfrm>
        </p:spPr>
        <p:txBody>
          <a:bodyPr>
            <a:normAutofit/>
          </a:bodyPr>
          <a:lstStyle/>
          <a:p>
            <a:endParaRPr lang="en-US" sz="3200" dirty="0" smtClean="0"/>
          </a:p>
          <a:p>
            <a:r>
              <a:rPr lang="en-US" sz="3200" dirty="0" smtClean="0"/>
              <a:t>Yesterday</a:t>
            </a:r>
          </a:p>
          <a:p>
            <a:r>
              <a:rPr lang="en-US" sz="3200" dirty="0" smtClean="0"/>
              <a:t>Today</a:t>
            </a:r>
          </a:p>
          <a:p>
            <a:r>
              <a:rPr lang="en-US" sz="3200" b="1" dirty="0" smtClean="0">
                <a:solidFill>
                  <a:srgbClr val="FFFF00"/>
                </a:solidFill>
              </a:rPr>
              <a:t>Tomorrow</a:t>
            </a:r>
          </a:p>
          <a:p>
            <a:r>
              <a:rPr lang="en-US" sz="3200" dirty="0" smtClean="0"/>
              <a:t>The day after</a:t>
            </a:r>
            <a:endParaRPr lang="en-US" sz="3200" dirty="0"/>
          </a:p>
        </p:txBody>
      </p:sp>
      <p:sp>
        <p:nvSpPr>
          <p:cNvPr id="4" name="Slide Number Placeholder 3"/>
          <p:cNvSpPr>
            <a:spLocks noGrp="1"/>
          </p:cNvSpPr>
          <p:nvPr>
            <p:ph type="sldNum" sz="quarter" idx="12"/>
          </p:nvPr>
        </p:nvSpPr>
        <p:spPr/>
        <p:txBody>
          <a:bodyPr/>
          <a:lstStyle/>
          <a:p>
            <a:fld id="{A0231E1C-41CC-374C-9DD3-07A7B6DC794C}" type="slidenum">
              <a:rPr lang="en-US" smtClean="0"/>
              <a:t>19</a:t>
            </a:fld>
            <a:endParaRPr lang="en-US"/>
          </a:p>
        </p:txBody>
      </p:sp>
      <p:sp>
        <p:nvSpPr>
          <p:cNvPr id="5" name="TextBox 4"/>
          <p:cNvSpPr txBox="1"/>
          <p:nvPr/>
        </p:nvSpPr>
        <p:spPr>
          <a:xfrm>
            <a:off x="392186" y="6042044"/>
            <a:ext cx="5407481" cy="400110"/>
          </a:xfrm>
          <a:prstGeom prst="rect">
            <a:avLst/>
          </a:prstGeom>
          <a:noFill/>
        </p:spPr>
        <p:txBody>
          <a:bodyPr wrap="square" rtlCol="0">
            <a:spAutoFit/>
          </a:bodyPr>
          <a:lstStyle/>
          <a:p>
            <a:r>
              <a:rPr lang="en-US" sz="2000" i="1" dirty="0" smtClean="0">
                <a:solidFill>
                  <a:srgbClr val="FF0000"/>
                </a:solidFill>
              </a:rPr>
              <a:t>At a critical juncture in many a community journey</a:t>
            </a:r>
            <a:endParaRPr lang="en-US" sz="2000" i="1" dirty="0">
              <a:solidFill>
                <a:srgbClr val="FF0000"/>
              </a:solidFill>
            </a:endParaRPr>
          </a:p>
        </p:txBody>
      </p:sp>
      <p:sp>
        <p:nvSpPr>
          <p:cNvPr id="6" name="TextBox 5"/>
          <p:cNvSpPr txBox="1"/>
          <p:nvPr/>
        </p:nvSpPr>
        <p:spPr>
          <a:xfrm>
            <a:off x="5687482" y="3263657"/>
            <a:ext cx="3227918" cy="1323439"/>
          </a:xfrm>
          <a:prstGeom prst="rect">
            <a:avLst/>
          </a:prstGeom>
          <a:noFill/>
        </p:spPr>
        <p:txBody>
          <a:bodyPr wrap="square" rtlCol="0">
            <a:spAutoFit/>
          </a:bodyPr>
          <a:lstStyle/>
          <a:p>
            <a:r>
              <a:rPr lang="en-US" sz="4000" dirty="0" smtClean="0">
                <a:solidFill>
                  <a:srgbClr val="FFFF00"/>
                </a:solidFill>
              </a:rPr>
              <a:t>INFORMED</a:t>
            </a:r>
          </a:p>
          <a:p>
            <a:r>
              <a:rPr lang="en-US" sz="4000" dirty="0" smtClean="0">
                <a:solidFill>
                  <a:srgbClr val="FFFF00"/>
                </a:solidFill>
              </a:rPr>
              <a:t>RESOLVE</a:t>
            </a:r>
            <a:endParaRPr lang="en-US" sz="4000" dirty="0">
              <a:solidFill>
                <a:srgbClr val="FFFF00"/>
              </a:solidFill>
            </a:endParaRPr>
          </a:p>
        </p:txBody>
      </p:sp>
      <p:sp>
        <p:nvSpPr>
          <p:cNvPr id="7" name="TextBox 6"/>
          <p:cNvSpPr txBox="1"/>
          <p:nvPr/>
        </p:nvSpPr>
        <p:spPr>
          <a:xfrm>
            <a:off x="3767667" y="2032382"/>
            <a:ext cx="5312831" cy="2246769"/>
          </a:xfrm>
          <a:prstGeom prst="rect">
            <a:avLst/>
          </a:prstGeom>
          <a:noFill/>
        </p:spPr>
        <p:txBody>
          <a:bodyPr wrap="square" rtlCol="0">
            <a:spAutoFit/>
          </a:bodyPr>
          <a:lstStyle/>
          <a:p>
            <a:r>
              <a:rPr lang="en-US" sz="2800" dirty="0" smtClean="0">
                <a:solidFill>
                  <a:srgbClr val="CCFFCC"/>
                </a:solidFill>
              </a:rPr>
              <a:t>Pubs with no beer, or cheer</a:t>
            </a:r>
          </a:p>
          <a:p>
            <a:r>
              <a:rPr lang="en-US" sz="2800" i="1" dirty="0" smtClean="0">
                <a:solidFill>
                  <a:srgbClr val="FFAD47"/>
                </a:solidFill>
              </a:rPr>
              <a:t>Biting subprime Agriculture</a:t>
            </a:r>
          </a:p>
          <a:p>
            <a:r>
              <a:rPr lang="en-US" sz="2800" i="1" dirty="0" smtClean="0">
                <a:solidFill>
                  <a:srgbClr val="42EFE8"/>
                </a:solidFill>
              </a:rPr>
              <a:t>or</a:t>
            </a:r>
          </a:p>
          <a:p>
            <a:endParaRPr lang="en-US" sz="2800" dirty="0" smtClean="0">
              <a:solidFill>
                <a:srgbClr val="CCFFCC"/>
              </a:solidFill>
            </a:endParaRPr>
          </a:p>
          <a:p>
            <a:endParaRPr lang="en-US" sz="2800" dirty="0"/>
          </a:p>
        </p:txBody>
      </p:sp>
    </p:spTree>
    <p:extLst>
      <p:ext uri="{BB962C8B-B14F-4D97-AF65-F5344CB8AC3E}">
        <p14:creationId xmlns:p14="http://schemas.microsoft.com/office/powerpoint/2010/main" val="2396151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cap="none" dirty="0" err="1" smtClean="0"/>
              <a:t>Aust</a:t>
            </a:r>
            <a:r>
              <a:rPr lang="en-US" cap="none" dirty="0" smtClean="0"/>
              <a:t> Ag in the bigger scheme of things</a:t>
            </a:r>
            <a:endParaRPr lang="en-US" cap="none" dirty="0"/>
          </a:p>
        </p:txBody>
      </p:sp>
      <p:sp>
        <p:nvSpPr>
          <p:cNvPr id="3" name="Content Placeholder 2"/>
          <p:cNvSpPr>
            <a:spLocks noGrp="1"/>
          </p:cNvSpPr>
          <p:nvPr>
            <p:ph idx="1"/>
          </p:nvPr>
        </p:nvSpPr>
        <p:spPr>
          <a:xfrm>
            <a:off x="685800" y="1600201"/>
            <a:ext cx="8229600" cy="4008966"/>
          </a:xfrm>
        </p:spPr>
        <p:txBody>
          <a:bodyPr>
            <a:normAutofit lnSpcReduction="10000"/>
          </a:bodyPr>
          <a:lstStyle/>
          <a:p>
            <a:r>
              <a:rPr lang="en-US" dirty="0" smtClean="0"/>
              <a:t>Major </a:t>
            </a:r>
            <a:r>
              <a:rPr lang="en-US" dirty="0" err="1" smtClean="0"/>
              <a:t>sectoral</a:t>
            </a:r>
            <a:r>
              <a:rPr lang="en-US" dirty="0" smtClean="0"/>
              <a:t> subprime crisis (debt-deflation spiral underway)</a:t>
            </a:r>
          </a:p>
          <a:p>
            <a:r>
              <a:rPr lang="en-US" dirty="0" smtClean="0"/>
              <a:t>Some contagion but currently still manageable</a:t>
            </a:r>
          </a:p>
          <a:p>
            <a:r>
              <a:rPr lang="en-US" dirty="0" smtClean="0"/>
              <a:t>Relatively small “~$5b” </a:t>
            </a:r>
            <a:r>
              <a:rPr lang="en-US" dirty="0"/>
              <a:t>problem </a:t>
            </a:r>
            <a:r>
              <a:rPr lang="en-US" dirty="0" smtClean="0"/>
              <a:t>in </a:t>
            </a:r>
            <a:r>
              <a:rPr lang="en-US" dirty="0" err="1" smtClean="0"/>
              <a:t>Aust</a:t>
            </a:r>
            <a:r>
              <a:rPr lang="en-US" dirty="0" smtClean="0"/>
              <a:t> Economy and Financial System</a:t>
            </a:r>
          </a:p>
          <a:p>
            <a:r>
              <a:rPr lang="en-US" dirty="0" smtClean="0"/>
              <a:t>Long term decline in conditions need to be addressed for a profitable future</a:t>
            </a:r>
          </a:p>
          <a:p>
            <a:endParaRPr lang="en-US" dirty="0"/>
          </a:p>
          <a:p>
            <a:r>
              <a:rPr lang="en-US" dirty="0" smtClean="0">
                <a:solidFill>
                  <a:srgbClr val="42EFE8"/>
                </a:solidFill>
              </a:rPr>
              <a:t>However,</a:t>
            </a:r>
            <a:r>
              <a:rPr lang="en-US" b="1" dirty="0" smtClean="0">
                <a:solidFill>
                  <a:srgbClr val="FFFF00"/>
                </a:solidFill>
              </a:rPr>
              <a:t> complex systems fail spectacularly </a:t>
            </a:r>
            <a:r>
              <a:rPr lang="en-US" dirty="0" smtClean="0">
                <a:solidFill>
                  <a:srgbClr val="42EFE8"/>
                </a:solidFill>
              </a:rPr>
              <a:t>so no problem of this type is ever “too small” or amenable to “market solutions” </a:t>
            </a:r>
          </a:p>
          <a:p>
            <a:pPr lvl="1"/>
            <a:r>
              <a:rPr lang="en-US" dirty="0" smtClean="0">
                <a:solidFill>
                  <a:srgbClr val="42EFE8"/>
                </a:solidFill>
              </a:rPr>
              <a:t>When serious systemic failures threaten “Normal Policies” have perverse outcomes</a:t>
            </a:r>
            <a:endParaRPr lang="en-US" dirty="0">
              <a:solidFill>
                <a:srgbClr val="42EFE8"/>
              </a:solidFill>
            </a:endParaRPr>
          </a:p>
          <a:p>
            <a:pPr lvl="1"/>
            <a:r>
              <a:rPr lang="en-US" dirty="0" smtClean="0">
                <a:solidFill>
                  <a:srgbClr val="42EFE8"/>
                </a:solidFill>
              </a:rPr>
              <a:t>Market outcomes need not be societally desirable, as in Samuelson’s 1949 comment about market equilibrium potentially at 50% unemployment and Leon </a:t>
            </a:r>
            <a:r>
              <a:rPr lang="en-US" dirty="0" err="1" smtClean="0">
                <a:solidFill>
                  <a:srgbClr val="42EFE8"/>
                </a:solidFill>
              </a:rPr>
              <a:t>Walras</a:t>
            </a:r>
            <a:r>
              <a:rPr lang="en-US" dirty="0" smtClean="0">
                <a:solidFill>
                  <a:srgbClr val="42EFE8"/>
                </a:solidFill>
              </a:rPr>
              <a:t>’ 1890s comments</a:t>
            </a:r>
          </a:p>
          <a:p>
            <a:pPr lvl="1"/>
            <a:r>
              <a:rPr lang="en-US" dirty="0" smtClean="0">
                <a:solidFill>
                  <a:srgbClr val="42EFE8"/>
                </a:solidFill>
              </a:rPr>
              <a:t>The old rhyme “For want of a nail… a kingdom was lost” </a:t>
            </a:r>
            <a:endParaRPr lang="en-US" dirty="0">
              <a:solidFill>
                <a:srgbClr val="42EFE8"/>
              </a:solidFill>
            </a:endParaRPr>
          </a:p>
          <a:p>
            <a:pPr lvl="1"/>
            <a:r>
              <a:rPr lang="en-US" dirty="0" err="1" smtClean="0">
                <a:solidFill>
                  <a:srgbClr val="42EFE8"/>
                </a:solidFill>
              </a:rPr>
              <a:t>Baumol’s</a:t>
            </a:r>
            <a:r>
              <a:rPr lang="en-US" dirty="0" smtClean="0">
                <a:solidFill>
                  <a:srgbClr val="42EFE8"/>
                </a:solidFill>
              </a:rPr>
              <a:t> “each division a profit centre” driven closure of an initially profitable enterprise</a:t>
            </a:r>
            <a:endParaRPr lang="en-US" dirty="0">
              <a:solidFill>
                <a:srgbClr val="42EFE8"/>
              </a:solidFill>
            </a:endParaRPr>
          </a:p>
        </p:txBody>
      </p:sp>
      <p:sp>
        <p:nvSpPr>
          <p:cNvPr id="4" name="Slide Number Placeholder 3"/>
          <p:cNvSpPr>
            <a:spLocks noGrp="1"/>
          </p:cNvSpPr>
          <p:nvPr>
            <p:ph type="sldNum" sz="quarter" idx="12"/>
          </p:nvPr>
        </p:nvSpPr>
        <p:spPr/>
        <p:txBody>
          <a:bodyPr/>
          <a:lstStyle/>
          <a:p>
            <a:fld id="{A0231E1C-41CC-374C-9DD3-07A7B6DC794C}" type="slidenum">
              <a:rPr lang="en-US" smtClean="0"/>
              <a:t>20</a:t>
            </a:fld>
            <a:endParaRPr lang="en-US"/>
          </a:p>
        </p:txBody>
      </p:sp>
    </p:spTree>
    <p:extLst>
      <p:ext uri="{BB962C8B-B14F-4D97-AF65-F5344CB8AC3E}">
        <p14:creationId xmlns:p14="http://schemas.microsoft.com/office/powerpoint/2010/main" val="219747567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76656" y="609600"/>
            <a:ext cx="2084525" cy="914400"/>
          </a:xfrm>
        </p:spPr>
        <p:txBody>
          <a:bodyPr/>
          <a:lstStyle/>
          <a:p>
            <a:r>
              <a:rPr lang="en-US" b="1" dirty="0" smtClean="0">
                <a:solidFill>
                  <a:srgbClr val="F200FB"/>
                </a:solidFill>
              </a:rPr>
              <a:t>Imprudent investments</a:t>
            </a:r>
            <a:endParaRPr lang="en-US" b="1" dirty="0">
              <a:solidFill>
                <a:srgbClr val="F200FB"/>
              </a:solidFill>
            </a:endParaRPr>
          </a:p>
        </p:txBody>
      </p:sp>
      <p:pic>
        <p:nvPicPr>
          <p:cNvPr id="9" name="Content Placeholder 8" descr="Three blind mice.png"/>
          <p:cNvPicPr>
            <a:picLocks noGrp="1" noChangeAspect="1"/>
          </p:cNvPicPr>
          <p:nvPr>
            <p:ph sz="quarter" idx="13"/>
          </p:nvPr>
        </p:nvPicPr>
        <p:blipFill>
          <a:blip r:embed="rId2">
            <a:extLst>
              <a:ext uri="{28A0092B-C50C-407E-A947-70E740481C1C}">
                <a14:useLocalDpi xmlns:a14="http://schemas.microsoft.com/office/drawing/2010/main" val="0"/>
              </a:ext>
            </a:extLst>
          </a:blip>
          <a:srcRect t="-6230" b="-6230"/>
          <a:stretch>
            <a:fillRect/>
          </a:stretch>
        </p:blipFill>
        <p:spPr>
          <a:xfrm>
            <a:off x="2761180" y="56961"/>
            <a:ext cx="6382819" cy="6801039"/>
          </a:xfrm>
        </p:spPr>
      </p:pic>
      <p:sp>
        <p:nvSpPr>
          <p:cNvPr id="11" name="Text Placeholder 10"/>
          <p:cNvSpPr>
            <a:spLocks noGrp="1"/>
          </p:cNvSpPr>
          <p:nvPr>
            <p:ph type="body" sz="quarter" idx="14"/>
          </p:nvPr>
        </p:nvSpPr>
        <p:spPr/>
        <p:txBody>
          <a:bodyPr/>
          <a:lstStyle/>
          <a:p>
            <a:endParaRPr lang="en-US" dirty="0" smtClean="0"/>
          </a:p>
          <a:p>
            <a:endParaRPr lang="en-US" dirty="0"/>
          </a:p>
        </p:txBody>
      </p:sp>
      <p:sp>
        <p:nvSpPr>
          <p:cNvPr id="12" name="TextBox 11"/>
          <p:cNvSpPr txBox="1"/>
          <p:nvPr/>
        </p:nvSpPr>
        <p:spPr>
          <a:xfrm>
            <a:off x="0" y="5515005"/>
            <a:ext cx="2716722" cy="369332"/>
          </a:xfrm>
          <a:prstGeom prst="rect">
            <a:avLst/>
          </a:prstGeom>
          <a:noFill/>
        </p:spPr>
        <p:txBody>
          <a:bodyPr wrap="none" rtlCol="0">
            <a:spAutoFit/>
          </a:bodyPr>
          <a:lstStyle/>
          <a:p>
            <a:r>
              <a:rPr lang="en-US" dirty="0" smtClean="0"/>
              <a:t>The basis of our problems?</a:t>
            </a:r>
            <a:endParaRPr lang="en-US" dirty="0"/>
          </a:p>
        </p:txBody>
      </p:sp>
      <p:sp>
        <p:nvSpPr>
          <p:cNvPr id="2" name="Slide Number Placeholder 1"/>
          <p:cNvSpPr>
            <a:spLocks noGrp="1"/>
          </p:cNvSpPr>
          <p:nvPr>
            <p:ph type="sldNum" sz="quarter" idx="12"/>
          </p:nvPr>
        </p:nvSpPr>
        <p:spPr/>
        <p:txBody>
          <a:bodyPr/>
          <a:lstStyle/>
          <a:p>
            <a:fld id="{A0231E1C-41CC-374C-9DD3-07A7B6DC794C}" type="slidenum">
              <a:rPr lang="en-US" smtClean="0"/>
              <a:t>21</a:t>
            </a:fld>
            <a:endParaRPr lang="en-US"/>
          </a:p>
        </p:txBody>
      </p:sp>
    </p:spTree>
    <p:extLst>
      <p:ext uri="{BB962C8B-B14F-4D97-AF65-F5344CB8AC3E}">
        <p14:creationId xmlns:p14="http://schemas.microsoft.com/office/powerpoint/2010/main" val="186353465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lumMod val="75000"/>
                  </a:schemeClr>
                </a:solidFill>
              </a:rPr>
              <a:t>PAPER  </a:t>
            </a:r>
            <a:r>
              <a:rPr lang="en-US" cap="none" baseline="30000" dirty="0" smtClean="0">
                <a:solidFill>
                  <a:schemeClr val="accent1">
                    <a:lumMod val="75000"/>
                  </a:schemeClr>
                </a:solidFill>
              </a:rPr>
              <a:t>(</a:t>
            </a:r>
            <a:r>
              <a:rPr lang="en-US" cap="none" baseline="30000" dirty="0" err="1" smtClean="0">
                <a:solidFill>
                  <a:schemeClr val="accent1">
                    <a:lumMod val="75000"/>
                  </a:schemeClr>
                </a:solidFill>
              </a:rPr>
              <a:t>Muntadgin</a:t>
            </a:r>
            <a:r>
              <a:rPr lang="en-US" cap="none" baseline="30000" dirty="0" smtClean="0">
                <a:solidFill>
                  <a:schemeClr val="accent1">
                    <a:lumMod val="75000"/>
                  </a:schemeClr>
                </a:solidFill>
              </a:rPr>
              <a:t> &amp; </a:t>
            </a:r>
            <a:r>
              <a:rPr lang="en-US" cap="none" baseline="30000" dirty="0" err="1" smtClean="0">
                <a:solidFill>
                  <a:schemeClr val="accent1">
                    <a:lumMod val="75000"/>
                  </a:schemeClr>
                </a:solidFill>
              </a:rPr>
              <a:t>Colac</a:t>
            </a:r>
            <a:r>
              <a:rPr lang="en-US" cap="none" baseline="30000" dirty="0" smtClean="0">
                <a:solidFill>
                  <a:schemeClr val="accent1">
                    <a:lumMod val="75000"/>
                  </a:schemeClr>
                </a:solidFill>
              </a:rPr>
              <a:t> meetings April 2013)</a:t>
            </a:r>
            <a:br>
              <a:rPr lang="en-US" cap="none" baseline="30000" dirty="0" smtClean="0">
                <a:solidFill>
                  <a:schemeClr val="accent1">
                    <a:lumMod val="75000"/>
                  </a:schemeClr>
                </a:solidFill>
              </a:rPr>
            </a:br>
            <a:r>
              <a:rPr lang="en-US" b="1" dirty="0" smtClean="0"/>
              <a:t>Repositioning Rural Australia </a:t>
            </a:r>
            <a:endParaRPr lang="en-US" dirty="0">
              <a:solidFill>
                <a:schemeClr val="accent1">
                  <a:lumMod val="75000"/>
                </a:schemeClr>
              </a:solidFill>
            </a:endParaRPr>
          </a:p>
        </p:txBody>
      </p:sp>
      <p:sp>
        <p:nvSpPr>
          <p:cNvPr id="3" name="Content Placeholder 2"/>
          <p:cNvSpPr>
            <a:spLocks noGrp="1"/>
          </p:cNvSpPr>
          <p:nvPr>
            <p:ph idx="1"/>
          </p:nvPr>
        </p:nvSpPr>
        <p:spPr>
          <a:xfrm>
            <a:off x="685800" y="1600200"/>
            <a:ext cx="7772400" cy="4241799"/>
          </a:xfrm>
        </p:spPr>
        <p:txBody>
          <a:bodyPr>
            <a:normAutofit/>
          </a:bodyPr>
          <a:lstStyle/>
          <a:p>
            <a:pPr marL="525780" indent="-457200">
              <a:buFont typeface="+mj-lt"/>
              <a:buAutoNum type="arabicPeriod"/>
            </a:pPr>
            <a:r>
              <a:rPr lang="en-US" sz="2400" dirty="0" smtClean="0"/>
              <a:t>Agenda</a:t>
            </a:r>
          </a:p>
          <a:p>
            <a:pPr marL="525780" indent="-457200">
              <a:buFont typeface="+mj-lt"/>
              <a:buAutoNum type="arabicPeriod"/>
            </a:pPr>
            <a:r>
              <a:rPr lang="en-US" sz="2400" dirty="0" smtClean="0"/>
              <a:t>Argument</a:t>
            </a:r>
          </a:p>
          <a:p>
            <a:pPr marL="525780" indent="-457200">
              <a:buFont typeface="+mj-lt"/>
              <a:buAutoNum type="arabicPeriod"/>
            </a:pPr>
            <a:r>
              <a:rPr lang="en-US" sz="2400" dirty="0" smtClean="0"/>
              <a:t>(</a:t>
            </a:r>
            <a:r>
              <a:rPr lang="en-US" sz="2400" dirty="0" err="1" smtClean="0"/>
              <a:t>Im</a:t>
            </a:r>
            <a:r>
              <a:rPr lang="en-US" sz="2400" dirty="0" smtClean="0"/>
              <a:t>-)</a:t>
            </a:r>
            <a:r>
              <a:rPr lang="en-US" sz="2400" dirty="0"/>
              <a:t>P</a:t>
            </a:r>
            <a:r>
              <a:rPr lang="en-US" sz="2400" dirty="0" smtClean="0"/>
              <a:t>rudent Investment   </a:t>
            </a:r>
            <a:r>
              <a:rPr lang="en-US" sz="2400" dirty="0" smtClean="0">
                <a:solidFill>
                  <a:srgbClr val="42EFE8"/>
                </a:solidFill>
                <a:latin typeface="Wingdings"/>
                <a:ea typeface="Wingdings"/>
                <a:cs typeface="Wingdings"/>
                <a:sym typeface="Wingdings"/>
              </a:rPr>
              <a:t></a:t>
            </a:r>
            <a:endParaRPr lang="en-US" sz="2400" dirty="0" smtClean="0">
              <a:solidFill>
                <a:srgbClr val="42EFE8"/>
              </a:solidFill>
            </a:endParaRPr>
          </a:p>
          <a:p>
            <a:pPr marL="525780" indent="-457200">
              <a:buFont typeface="+mj-lt"/>
              <a:buAutoNum type="arabicPeriod"/>
            </a:pPr>
            <a:r>
              <a:rPr lang="en-US" sz="2400" dirty="0" smtClean="0"/>
              <a:t>The wash up…</a:t>
            </a:r>
          </a:p>
          <a:p>
            <a:pPr marL="525780" indent="-457200">
              <a:buFont typeface="+mj-lt"/>
              <a:buAutoNum type="arabicPeriod"/>
            </a:pPr>
            <a:r>
              <a:rPr lang="en-US" sz="2400" dirty="0" smtClean="0"/>
              <a:t>The ways we are, empirically</a:t>
            </a:r>
          </a:p>
          <a:p>
            <a:pPr marL="525780" indent="-457200">
              <a:buFont typeface="+mj-lt"/>
              <a:buAutoNum type="arabicPeriod"/>
            </a:pPr>
            <a:r>
              <a:rPr lang="en-US" sz="2400" dirty="0" smtClean="0"/>
              <a:t>Ways forward</a:t>
            </a:r>
          </a:p>
          <a:p>
            <a:pPr marL="525780" indent="-457200">
              <a:buFont typeface="+mj-lt"/>
              <a:buAutoNum type="arabicPeriod"/>
            </a:pPr>
            <a:endParaRPr lang="en-US" sz="2400" dirty="0"/>
          </a:p>
          <a:p>
            <a:pPr marL="68580" indent="0">
              <a:buNone/>
            </a:pPr>
            <a:r>
              <a:rPr lang="en-US" sz="2400" dirty="0" smtClean="0"/>
              <a:t>Available at  </a:t>
            </a:r>
            <a:r>
              <a:rPr lang="en-US" sz="2400" dirty="0" smtClean="0">
                <a:hlinkClick r:id="rId2" action="ppaction://hlinkfile"/>
              </a:rPr>
              <a:t>ruraloz.net</a:t>
            </a:r>
            <a:r>
              <a:rPr lang="en-US" sz="2400" dirty="0" smtClean="0"/>
              <a:t>   </a:t>
            </a:r>
          </a:p>
          <a:p>
            <a:pPr marL="68580" indent="0" algn="r">
              <a:buNone/>
            </a:pPr>
            <a:r>
              <a:rPr lang="en-US" sz="2400" dirty="0" smtClean="0"/>
              <a:t>See also Ben’s papers at </a:t>
            </a:r>
            <a:r>
              <a:rPr lang="en-US" sz="2400" dirty="0" err="1" smtClean="0"/>
              <a:t>benrees.com.au</a:t>
            </a:r>
            <a:endParaRPr lang="en-US" sz="2400" dirty="0" smtClean="0"/>
          </a:p>
          <a:p>
            <a:pPr marL="68580" indent="0">
              <a:buNone/>
            </a:pPr>
            <a:endParaRPr lang="en-US" sz="2400" dirty="0" smtClean="0"/>
          </a:p>
          <a:p>
            <a:pPr marL="68580" indent="0">
              <a:buNone/>
            </a:pPr>
            <a:endParaRPr lang="en-US" sz="2400" dirty="0" smtClean="0"/>
          </a:p>
          <a:p>
            <a:pPr marL="68580" indent="0">
              <a:buNone/>
            </a:pPr>
            <a:endParaRPr lang="en-US" sz="2400" dirty="0"/>
          </a:p>
        </p:txBody>
      </p:sp>
      <p:sp>
        <p:nvSpPr>
          <p:cNvPr id="4" name="Slide Number Placeholder 3"/>
          <p:cNvSpPr>
            <a:spLocks noGrp="1"/>
          </p:cNvSpPr>
          <p:nvPr>
            <p:ph type="sldNum" sz="quarter" idx="12"/>
          </p:nvPr>
        </p:nvSpPr>
        <p:spPr/>
        <p:txBody>
          <a:bodyPr/>
          <a:lstStyle/>
          <a:p>
            <a:fld id="{A0231E1C-41CC-374C-9DD3-07A7B6DC794C}" type="slidenum">
              <a:rPr lang="en-US" smtClean="0"/>
              <a:t>22</a:t>
            </a:fld>
            <a:endParaRPr lang="en-US"/>
          </a:p>
        </p:txBody>
      </p:sp>
    </p:spTree>
    <p:extLst>
      <p:ext uri="{BB962C8B-B14F-4D97-AF65-F5344CB8AC3E}">
        <p14:creationId xmlns:p14="http://schemas.microsoft.com/office/powerpoint/2010/main" val="374346275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917" y="274638"/>
            <a:ext cx="8477249" cy="1143000"/>
          </a:xfrm>
        </p:spPr>
        <p:txBody>
          <a:bodyPr>
            <a:normAutofit fontScale="90000"/>
          </a:bodyPr>
          <a:lstStyle/>
          <a:p>
            <a:r>
              <a:rPr lang="en-US" cap="none" dirty="0" err="1" smtClean="0"/>
              <a:t>Aust</a:t>
            </a:r>
            <a:r>
              <a:rPr lang="en-US" cap="none" dirty="0" smtClean="0"/>
              <a:t> Ag capital position rough summary estimate </a:t>
            </a:r>
            <a:r>
              <a:rPr lang="en-US" b="1" cap="none" dirty="0" smtClean="0">
                <a:solidFill>
                  <a:srgbClr val="42EFE8"/>
                </a:solidFill>
              </a:rPr>
              <a:t>illustrative only</a:t>
            </a:r>
            <a:endParaRPr lang="en-US" b="1" cap="none" dirty="0">
              <a:solidFill>
                <a:srgbClr val="42EFE8"/>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78231883"/>
              </p:ext>
            </p:extLst>
          </p:nvPr>
        </p:nvGraphicFramePr>
        <p:xfrm>
          <a:off x="685800" y="1600200"/>
          <a:ext cx="8151283" cy="5002307"/>
        </p:xfrm>
        <a:graphic>
          <a:graphicData uri="http://schemas.openxmlformats.org/drawingml/2006/table">
            <a:tbl>
              <a:tblPr firstRow="1" bandRow="1">
                <a:tableStyleId>{5C22544A-7EE6-4342-B048-85BDC9FD1C3A}</a:tableStyleId>
              </a:tblPr>
              <a:tblGrid>
                <a:gridCol w="1943100"/>
                <a:gridCol w="1943100"/>
                <a:gridCol w="1943100"/>
                <a:gridCol w="2321983"/>
              </a:tblGrid>
              <a:tr h="407146">
                <a:tc>
                  <a:txBody>
                    <a:bodyPr/>
                    <a:lstStyle/>
                    <a:p>
                      <a:r>
                        <a:rPr lang="en-US" dirty="0" smtClean="0"/>
                        <a:t>Land value</a:t>
                      </a:r>
                      <a:endParaRPr lang="en-US" dirty="0"/>
                    </a:p>
                  </a:txBody>
                  <a:tcPr/>
                </a:tc>
                <a:tc>
                  <a:txBody>
                    <a:bodyPr/>
                    <a:lstStyle/>
                    <a:p>
                      <a:r>
                        <a:rPr lang="en-US" dirty="0" smtClean="0"/>
                        <a:t>Debt</a:t>
                      </a:r>
                      <a:endParaRPr lang="en-US" dirty="0"/>
                    </a:p>
                  </a:txBody>
                  <a:tcPr/>
                </a:tc>
                <a:tc>
                  <a:txBody>
                    <a:bodyPr/>
                    <a:lstStyle/>
                    <a:p>
                      <a:r>
                        <a:rPr lang="en-US" dirty="0" smtClean="0"/>
                        <a:t>Farmer equity</a:t>
                      </a:r>
                      <a:endParaRPr lang="en-US" dirty="0"/>
                    </a:p>
                  </a:txBody>
                  <a:tcPr/>
                </a:tc>
                <a:tc>
                  <a:txBody>
                    <a:bodyPr/>
                    <a:lstStyle/>
                    <a:p>
                      <a:endParaRPr lang="en-US"/>
                    </a:p>
                  </a:txBody>
                  <a:tcPr/>
                </a:tc>
              </a:tr>
              <a:tr h="568889">
                <a:tc>
                  <a:txBody>
                    <a:bodyPr/>
                    <a:lstStyle/>
                    <a:p>
                      <a:r>
                        <a:rPr lang="en-US" dirty="0" smtClean="0"/>
                        <a:t>$ 360b</a:t>
                      </a:r>
                      <a:endParaRPr lang="en-US" dirty="0"/>
                    </a:p>
                  </a:txBody>
                  <a:tcPr/>
                </a:tc>
                <a:tc>
                  <a:txBody>
                    <a:bodyPr/>
                    <a:lstStyle/>
                    <a:p>
                      <a:r>
                        <a:rPr lang="en-US" sz="1800" dirty="0" smtClean="0"/>
                        <a:t>~“50%” debt free</a:t>
                      </a:r>
                      <a:endParaRPr lang="en-US" sz="1800" dirty="0"/>
                    </a:p>
                  </a:txBody>
                  <a:tcPr/>
                </a:tc>
                <a:tc>
                  <a:txBody>
                    <a:bodyPr/>
                    <a:lstStyle/>
                    <a:p>
                      <a:endParaRPr lang="en-US"/>
                    </a:p>
                  </a:txBody>
                  <a:tcPr/>
                </a:tc>
                <a:tc>
                  <a:txBody>
                    <a:bodyPr/>
                    <a:lstStyle/>
                    <a:p>
                      <a:r>
                        <a:rPr lang="en-US" sz="1400" dirty="0" smtClean="0"/>
                        <a:t>“Debt free” can suffer asset value loss from </a:t>
                      </a:r>
                      <a:r>
                        <a:rPr lang="en-US" sz="1400" baseline="0" dirty="0" smtClean="0"/>
                        <a:t>contagion</a:t>
                      </a:r>
                      <a:endParaRPr lang="en-US" sz="1400" dirty="0"/>
                    </a:p>
                  </a:txBody>
                  <a:tcPr/>
                </a:tc>
              </a:tr>
              <a:tr h="407146">
                <a:tc>
                  <a:txBody>
                    <a:bodyPr/>
                    <a:lstStyle/>
                    <a:p>
                      <a:r>
                        <a:rPr lang="en-US" sz="1400" dirty="0" smtClean="0"/>
                        <a:t>If half land carries</a:t>
                      </a:r>
                      <a:r>
                        <a:rPr lang="en-US" sz="1400" baseline="0" dirty="0" smtClean="0"/>
                        <a:t> debt</a:t>
                      </a:r>
                      <a:endParaRPr lang="en-US" sz="1400" dirty="0"/>
                    </a:p>
                  </a:txBody>
                  <a:tcPr/>
                </a:tc>
                <a:tc>
                  <a:txBody>
                    <a:bodyPr/>
                    <a:lstStyle/>
                    <a:p>
                      <a:endParaRPr lang="en-US" dirty="0"/>
                    </a:p>
                  </a:txBody>
                  <a:tcPr/>
                </a:tc>
                <a:tc>
                  <a:txBody>
                    <a:bodyPr/>
                    <a:lstStyle/>
                    <a:p>
                      <a:r>
                        <a:rPr lang="en-US" dirty="0" smtClean="0"/>
                        <a:t>Old equity</a:t>
                      </a:r>
                      <a:endParaRPr lang="en-US" dirty="0"/>
                    </a:p>
                  </a:txBody>
                  <a:tcPr/>
                </a:tc>
                <a:tc>
                  <a:txBody>
                    <a:bodyPr/>
                    <a:lstStyle/>
                    <a:p>
                      <a:r>
                        <a:rPr lang="en-US" sz="1400" dirty="0" smtClean="0"/>
                        <a:t>Need real bank INFORMATION</a:t>
                      </a:r>
                      <a:endParaRPr lang="en-US" sz="1400" dirty="0"/>
                    </a:p>
                  </a:txBody>
                  <a:tcPr/>
                </a:tc>
              </a:tr>
              <a:tr h="407146">
                <a:tc>
                  <a:txBody>
                    <a:bodyPr/>
                    <a:lstStyle/>
                    <a:p>
                      <a:r>
                        <a:rPr lang="en-US" dirty="0" smtClean="0"/>
                        <a:t>$180b</a:t>
                      </a:r>
                      <a:endParaRPr lang="en-US" dirty="0"/>
                    </a:p>
                  </a:txBody>
                  <a:tcPr/>
                </a:tc>
                <a:tc>
                  <a:txBody>
                    <a:bodyPr/>
                    <a:lstStyle/>
                    <a:p>
                      <a:r>
                        <a:rPr lang="en-US" dirty="0" smtClean="0"/>
                        <a:t>$60 b </a:t>
                      </a:r>
                      <a:endParaRPr lang="en-US" dirty="0"/>
                    </a:p>
                  </a:txBody>
                  <a:tcPr/>
                </a:tc>
                <a:tc>
                  <a:txBody>
                    <a:bodyPr/>
                    <a:lstStyle/>
                    <a:p>
                      <a:r>
                        <a:rPr lang="en-US" dirty="0" smtClean="0"/>
                        <a:t>67%</a:t>
                      </a:r>
                      <a:endParaRPr lang="en-US" dirty="0"/>
                    </a:p>
                  </a:txBody>
                  <a:tcPr/>
                </a:tc>
                <a:tc>
                  <a:txBody>
                    <a:bodyPr/>
                    <a:lstStyle/>
                    <a:p>
                      <a:endParaRPr lang="en-US"/>
                    </a:p>
                  </a:txBody>
                  <a:tcPr/>
                </a:tc>
              </a:tr>
              <a:tr h="407146">
                <a:tc>
                  <a:txBody>
                    <a:bodyPr/>
                    <a:lstStyle/>
                    <a:p>
                      <a:endParaRPr lang="en-US" sz="1400" dirty="0"/>
                    </a:p>
                  </a:txBody>
                  <a:tcPr/>
                </a:tc>
                <a:tc>
                  <a:txBody>
                    <a:bodyPr/>
                    <a:lstStyle/>
                    <a:p>
                      <a:endParaRPr lang="en-US"/>
                    </a:p>
                  </a:txBody>
                  <a:tcPr/>
                </a:tc>
                <a:tc>
                  <a:txBody>
                    <a:bodyPr/>
                    <a:lstStyle/>
                    <a:p>
                      <a:endParaRPr lang="en-US" dirty="0"/>
                    </a:p>
                  </a:txBody>
                  <a:tcPr/>
                </a:tc>
                <a:tc>
                  <a:txBody>
                    <a:bodyPr/>
                    <a:lstStyle/>
                    <a:p>
                      <a:endParaRPr lang="en-US" dirty="0"/>
                    </a:p>
                  </a:txBody>
                  <a:tcPr/>
                </a:tc>
              </a:tr>
              <a:tr h="407146">
                <a:tc>
                  <a:txBody>
                    <a:bodyPr/>
                    <a:lstStyle/>
                    <a:p>
                      <a:r>
                        <a:rPr lang="en-US" sz="1400" dirty="0" smtClean="0"/>
                        <a:t>30% asset write down</a:t>
                      </a:r>
                      <a:endParaRPr lang="en-US" sz="1400" dirty="0"/>
                    </a:p>
                  </a:txBody>
                  <a:tcPr/>
                </a:tc>
                <a:tc>
                  <a:txBody>
                    <a:bodyPr/>
                    <a:lstStyle/>
                    <a:p>
                      <a:endParaRPr lang="en-US"/>
                    </a:p>
                  </a:txBody>
                  <a:tcPr/>
                </a:tc>
                <a:tc>
                  <a:txBody>
                    <a:bodyPr/>
                    <a:lstStyle/>
                    <a:p>
                      <a:r>
                        <a:rPr lang="en-US" dirty="0" smtClean="0"/>
                        <a:t>Current equity</a:t>
                      </a:r>
                      <a:endParaRPr lang="en-US" dirty="0"/>
                    </a:p>
                  </a:txBody>
                  <a:tcPr/>
                </a:tc>
                <a:tc>
                  <a:txBody>
                    <a:bodyPr/>
                    <a:lstStyle/>
                    <a:p>
                      <a:endParaRPr lang="en-US"/>
                    </a:p>
                  </a:txBody>
                  <a:tcPr/>
                </a:tc>
              </a:tr>
              <a:tr h="407146">
                <a:tc>
                  <a:txBody>
                    <a:bodyPr/>
                    <a:lstStyle/>
                    <a:p>
                      <a:r>
                        <a:rPr lang="en-US" dirty="0" smtClean="0"/>
                        <a:t>$120 b</a:t>
                      </a:r>
                      <a:endParaRPr lang="en-US" dirty="0"/>
                    </a:p>
                  </a:txBody>
                  <a:tcPr/>
                </a:tc>
                <a:tc>
                  <a:txBody>
                    <a:bodyPr/>
                    <a:lstStyle/>
                    <a:p>
                      <a:r>
                        <a:rPr lang="en-US" dirty="0" smtClean="0"/>
                        <a:t>$60b</a:t>
                      </a:r>
                      <a:endParaRPr lang="en-US" dirty="0"/>
                    </a:p>
                  </a:txBody>
                  <a:tcPr/>
                </a:tc>
                <a:tc>
                  <a:txBody>
                    <a:bodyPr/>
                    <a:lstStyle/>
                    <a:p>
                      <a:r>
                        <a:rPr lang="en-US" dirty="0" smtClean="0"/>
                        <a:t>50%  </a:t>
                      </a:r>
                      <a:endParaRPr lang="en-US" dirty="0"/>
                    </a:p>
                  </a:txBody>
                  <a:tcPr/>
                </a:tc>
                <a:tc>
                  <a:txBody>
                    <a:bodyPr/>
                    <a:lstStyle/>
                    <a:p>
                      <a:r>
                        <a:rPr lang="en-US" sz="1600" dirty="0" smtClean="0"/>
                        <a:t>RISK RISING irrespective</a:t>
                      </a:r>
                      <a:r>
                        <a:rPr lang="en-US" sz="1600" baseline="0" dirty="0" smtClean="0"/>
                        <a:t> of on-farm successes</a:t>
                      </a:r>
                      <a:endParaRPr lang="en-US" sz="1600" dirty="0"/>
                    </a:p>
                  </a:txBody>
                  <a:tcPr/>
                </a:tc>
              </a:tr>
              <a:tr h="568889">
                <a:tc>
                  <a:txBody>
                    <a:bodyPr/>
                    <a:lstStyle/>
                    <a:p>
                      <a:endParaRPr lang="en-US" sz="1400" dirty="0"/>
                    </a:p>
                  </a:txBody>
                  <a:tcPr/>
                </a:tc>
                <a:tc>
                  <a:txBody>
                    <a:bodyPr/>
                    <a:lstStyle/>
                    <a:p>
                      <a:endParaRPr lang="en-US"/>
                    </a:p>
                  </a:txBody>
                  <a:tcPr/>
                </a:tc>
                <a:tc>
                  <a:txBody>
                    <a:bodyPr/>
                    <a:lstStyle/>
                    <a:p>
                      <a:endParaRPr lang="en-US" dirty="0"/>
                    </a:p>
                  </a:txBody>
                  <a:tcPr/>
                </a:tc>
                <a:tc>
                  <a:txBody>
                    <a:bodyPr/>
                    <a:lstStyle/>
                    <a:p>
                      <a:endParaRPr lang="en-US" sz="1400" dirty="0"/>
                    </a:p>
                  </a:txBody>
                  <a:tcPr/>
                </a:tc>
              </a:tr>
              <a:tr h="568889">
                <a:tc>
                  <a:txBody>
                    <a:bodyPr/>
                    <a:lstStyle/>
                    <a:p>
                      <a:r>
                        <a:rPr lang="en-US" sz="1400" dirty="0" smtClean="0"/>
                        <a:t>Further ~20+% fire sale write down</a:t>
                      </a:r>
                      <a:endParaRPr lang="en-US" sz="1400" dirty="0"/>
                    </a:p>
                  </a:txBody>
                  <a:tcPr/>
                </a:tc>
                <a:tc>
                  <a:txBody>
                    <a:bodyPr/>
                    <a:lstStyle/>
                    <a:p>
                      <a:endParaRPr lang="en-US"/>
                    </a:p>
                  </a:txBody>
                  <a:tcPr/>
                </a:tc>
                <a:tc>
                  <a:txBody>
                    <a:bodyPr/>
                    <a:lstStyle/>
                    <a:p>
                      <a:r>
                        <a:rPr lang="en-US" dirty="0" smtClean="0"/>
                        <a:t>Potential 2015</a:t>
                      </a:r>
                      <a:endParaRPr lang="en-US" dirty="0"/>
                    </a:p>
                  </a:txBody>
                  <a:tcPr/>
                </a:tc>
                <a:tc>
                  <a:txBody>
                    <a:bodyPr/>
                    <a:lstStyle/>
                    <a:p>
                      <a:r>
                        <a:rPr lang="en-US" sz="1400" dirty="0" smtClean="0"/>
                        <a:t>If you can find a buyer (suitable or not?)</a:t>
                      </a:r>
                    </a:p>
                    <a:p>
                      <a:r>
                        <a:rPr lang="en-US" sz="1400" dirty="0" smtClean="0"/>
                        <a:t> LIQUIDITY</a:t>
                      </a:r>
                      <a:r>
                        <a:rPr lang="en-US" sz="1400" baseline="0" dirty="0" smtClean="0"/>
                        <a:t> PROBLEM</a:t>
                      </a:r>
                      <a:endParaRPr lang="en-US" sz="1400" dirty="0"/>
                    </a:p>
                  </a:txBody>
                  <a:tcPr/>
                </a:tc>
              </a:tr>
              <a:tr h="407146">
                <a:tc>
                  <a:txBody>
                    <a:bodyPr/>
                    <a:lstStyle/>
                    <a:p>
                      <a:r>
                        <a:rPr lang="en-US" dirty="0" smtClean="0"/>
                        <a:t>$100b</a:t>
                      </a:r>
                      <a:endParaRPr lang="en-US" dirty="0"/>
                    </a:p>
                  </a:txBody>
                  <a:tcPr/>
                </a:tc>
                <a:tc>
                  <a:txBody>
                    <a:bodyPr/>
                    <a:lstStyle/>
                    <a:p>
                      <a:r>
                        <a:rPr lang="en-US" dirty="0" smtClean="0"/>
                        <a:t>$60b ++</a:t>
                      </a:r>
                      <a:endParaRPr lang="en-US" dirty="0"/>
                    </a:p>
                  </a:txBody>
                  <a:tcPr/>
                </a:tc>
                <a:tc>
                  <a:txBody>
                    <a:bodyPr/>
                    <a:lstStyle/>
                    <a:p>
                      <a:r>
                        <a:rPr lang="en-US" dirty="0" smtClean="0"/>
                        <a:t>40%</a:t>
                      </a:r>
                      <a:endParaRPr lang="en-US" dirty="0"/>
                    </a:p>
                  </a:txBody>
                  <a:tcPr/>
                </a:tc>
                <a:tc>
                  <a:txBody>
                    <a:bodyPr/>
                    <a:lstStyle/>
                    <a:p>
                      <a:endParaRPr lang="en-US" dirty="0"/>
                    </a:p>
                  </a:txBody>
                  <a:tcPr/>
                </a:tc>
              </a:tr>
            </a:tbl>
          </a:graphicData>
        </a:graphic>
      </p:graphicFrame>
      <p:sp>
        <p:nvSpPr>
          <p:cNvPr id="4" name="Slide Number Placeholder 3"/>
          <p:cNvSpPr>
            <a:spLocks noGrp="1"/>
          </p:cNvSpPr>
          <p:nvPr>
            <p:ph type="sldNum" sz="quarter" idx="12"/>
          </p:nvPr>
        </p:nvSpPr>
        <p:spPr/>
        <p:txBody>
          <a:bodyPr/>
          <a:lstStyle/>
          <a:p>
            <a:fld id="{A0231E1C-41CC-374C-9DD3-07A7B6DC794C}" type="slidenum">
              <a:rPr lang="en-US" smtClean="0"/>
              <a:t>23</a:t>
            </a:fld>
            <a:endParaRPr lang="en-US"/>
          </a:p>
        </p:txBody>
      </p:sp>
    </p:spTree>
    <p:extLst>
      <p:ext uri="{BB962C8B-B14F-4D97-AF65-F5344CB8AC3E}">
        <p14:creationId xmlns:p14="http://schemas.microsoft.com/office/powerpoint/2010/main" val="283986915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7"/>
            <a:ext cx="8109532" cy="1325563"/>
          </a:xfrm>
        </p:spPr>
        <p:txBody>
          <a:bodyPr>
            <a:normAutofit fontScale="90000"/>
          </a:bodyPr>
          <a:lstStyle/>
          <a:p>
            <a:r>
              <a:rPr lang="en-US" b="1" cap="none" dirty="0" smtClean="0"/>
              <a:t>Illustrative</a:t>
            </a:r>
            <a:r>
              <a:rPr lang="en-US" cap="none" dirty="0" smtClean="0"/>
              <a:t> Simple Scenario</a:t>
            </a:r>
            <a:r>
              <a:rPr lang="en-US" cap="none" dirty="0"/>
              <a:t> </a:t>
            </a:r>
            <a:r>
              <a:rPr lang="en-US" cap="none" dirty="0" smtClean="0"/>
              <a:t>of “Farmer A” </a:t>
            </a:r>
            <a:r>
              <a:rPr lang="en-US" i="1" cap="none" dirty="0" smtClean="0"/>
              <a:t>ARDB </a:t>
            </a:r>
            <a:r>
              <a:rPr lang="en-US" i="1" cap="none" dirty="0" err="1" smtClean="0"/>
              <a:t>Stabilisation</a:t>
            </a:r>
            <a:r>
              <a:rPr lang="en-US" i="1" cap="none" dirty="0"/>
              <a:t> </a:t>
            </a:r>
            <a:r>
              <a:rPr lang="en-US" i="1" cap="none" dirty="0" smtClean="0">
                <a:solidFill>
                  <a:srgbClr val="00FF00"/>
                </a:solidFill>
              </a:rPr>
              <a:t>Avoiding “fire sale”  </a:t>
            </a:r>
            <a:r>
              <a:rPr lang="en-US" i="1" cap="none" dirty="0">
                <a:solidFill>
                  <a:srgbClr val="00FF00"/>
                </a:solidFill>
              </a:rPr>
              <a:t>S</a:t>
            </a:r>
            <a:r>
              <a:rPr lang="en-US" i="1" cap="none" dirty="0" smtClean="0">
                <a:solidFill>
                  <a:srgbClr val="00FF00"/>
                </a:solidFill>
              </a:rPr>
              <a:t>tep 6 </a:t>
            </a:r>
            <a:r>
              <a:rPr lang="en-US" i="1" cap="none" dirty="0" smtClean="0"/>
              <a:t>reducing capital and capacity losses</a:t>
            </a:r>
            <a:endParaRPr lang="en-US" i="1" cap="none" dirty="0">
              <a:solidFill>
                <a:srgbClr val="00FF00"/>
              </a:solidFill>
            </a:endParaRPr>
          </a:p>
        </p:txBody>
      </p:sp>
      <p:sp>
        <p:nvSpPr>
          <p:cNvPr id="3" name="Content Placeholder 2"/>
          <p:cNvSpPr>
            <a:spLocks noGrp="1"/>
          </p:cNvSpPr>
          <p:nvPr>
            <p:ph idx="1"/>
          </p:nvPr>
        </p:nvSpPr>
        <p:spPr>
          <a:xfrm>
            <a:off x="685799" y="2053167"/>
            <a:ext cx="7939617" cy="3280834"/>
          </a:xfrm>
        </p:spPr>
        <p:txBody>
          <a:bodyPr>
            <a:normAutofit fontScale="92500" lnSpcReduction="10000"/>
          </a:bodyPr>
          <a:lstStyle/>
          <a:p>
            <a:r>
              <a:rPr lang="en-US" dirty="0" smtClean="0"/>
              <a:t>Farmer A with no debt and initial $5m property borrowed for a </a:t>
            </a:r>
            <a:r>
              <a:rPr lang="en-US" dirty="0" err="1" smtClean="0"/>
              <a:t>neighbouring</a:t>
            </a:r>
            <a:r>
              <a:rPr lang="en-US" dirty="0" smtClean="0"/>
              <a:t> block at inflated land prices… which then fall</a:t>
            </a:r>
          </a:p>
          <a:p>
            <a:r>
              <a:rPr lang="en-US" dirty="0" smtClean="0"/>
              <a:t>Successfully operated to meet interest due and costs each year.</a:t>
            </a:r>
          </a:p>
          <a:p>
            <a:r>
              <a:rPr lang="en-US" dirty="0" smtClean="0"/>
              <a:t>But land markets changed around him so his equity fell </a:t>
            </a:r>
          </a:p>
          <a:p>
            <a:r>
              <a:rPr lang="en-US" dirty="0" smtClean="0"/>
              <a:t>Fire sale would leave both worse off by $1.3m compared to </a:t>
            </a:r>
            <a:r>
              <a:rPr lang="en-US" dirty="0" err="1" smtClean="0"/>
              <a:t>stabilisation</a:t>
            </a:r>
            <a:endParaRPr lang="en-US" dirty="0" smtClean="0"/>
          </a:p>
          <a:p>
            <a:pPr lvl="1"/>
            <a:r>
              <a:rPr lang="en-US" dirty="0" smtClean="0"/>
              <a:t>Fire sale $10.0m </a:t>
            </a:r>
            <a:r>
              <a:rPr lang="en-US" dirty="0" err="1" smtClean="0"/>
              <a:t>realised</a:t>
            </a:r>
            <a:r>
              <a:rPr lang="en-US" dirty="0" smtClean="0"/>
              <a:t> (including interest) as against $11.3m with </a:t>
            </a:r>
            <a:r>
              <a:rPr lang="en-US" dirty="0" err="1" smtClean="0"/>
              <a:t>stabilisation</a:t>
            </a:r>
            <a:endParaRPr lang="en-US" dirty="0" smtClean="0"/>
          </a:p>
          <a:p>
            <a:pPr lvl="1"/>
            <a:r>
              <a:rPr lang="en-US" dirty="0" smtClean="0"/>
              <a:t>To be split between bank and farmer</a:t>
            </a:r>
          </a:p>
          <a:p>
            <a:r>
              <a:rPr lang="en-US" dirty="0" smtClean="0"/>
              <a:t>Split needs to be determined</a:t>
            </a:r>
          </a:p>
          <a:p>
            <a:r>
              <a:rPr lang="en-US" dirty="0" smtClean="0"/>
              <a:t>An entering farmer’s ability to </a:t>
            </a:r>
            <a:r>
              <a:rPr lang="en-US" dirty="0" smtClean="0">
                <a:solidFill>
                  <a:srgbClr val="CCFFCC"/>
                </a:solidFill>
              </a:rPr>
              <a:t>pay a serviceable land price </a:t>
            </a:r>
            <a:r>
              <a:rPr lang="en-US" dirty="0" smtClean="0"/>
              <a:t>is inversely related to the interest rate charged</a:t>
            </a:r>
          </a:p>
          <a:p>
            <a:pPr lvl="1"/>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A0231E1C-41CC-374C-9DD3-07A7B6DC794C}" type="slidenum">
              <a:rPr lang="en-US" smtClean="0"/>
              <a:t>24</a:t>
            </a:fld>
            <a:endParaRPr lang="en-US"/>
          </a:p>
        </p:txBody>
      </p:sp>
      <p:sp>
        <p:nvSpPr>
          <p:cNvPr id="5" name="TextBox 4"/>
          <p:cNvSpPr txBox="1"/>
          <p:nvPr/>
        </p:nvSpPr>
        <p:spPr>
          <a:xfrm>
            <a:off x="0" y="5930926"/>
            <a:ext cx="5206999" cy="646331"/>
          </a:xfrm>
          <a:prstGeom prst="rect">
            <a:avLst/>
          </a:prstGeom>
          <a:noFill/>
        </p:spPr>
        <p:txBody>
          <a:bodyPr wrap="square" rtlCol="0">
            <a:spAutoFit/>
          </a:bodyPr>
          <a:lstStyle/>
          <a:p>
            <a:r>
              <a:rPr lang="en-US" dirty="0" smtClean="0">
                <a:solidFill>
                  <a:srgbClr val="FF0000"/>
                </a:solidFill>
              </a:rPr>
              <a:t>Obviously much more adequate analysis is needed but possibilities for enhanced outcomes can be explored</a:t>
            </a:r>
            <a:endParaRPr lang="en-US" dirty="0">
              <a:solidFill>
                <a:srgbClr val="FF0000"/>
              </a:solidFill>
            </a:endParaRPr>
          </a:p>
        </p:txBody>
      </p:sp>
    </p:spTree>
    <p:extLst>
      <p:ext uri="{BB962C8B-B14F-4D97-AF65-F5344CB8AC3E}">
        <p14:creationId xmlns:p14="http://schemas.microsoft.com/office/powerpoint/2010/main" val="187797987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76656" y="609600"/>
            <a:ext cx="2084525" cy="1327150"/>
          </a:xfrm>
        </p:spPr>
        <p:txBody>
          <a:bodyPr/>
          <a:lstStyle/>
          <a:p>
            <a:r>
              <a:rPr lang="en-US" b="1" dirty="0" smtClean="0">
                <a:solidFill>
                  <a:srgbClr val="FFFF00"/>
                </a:solidFill>
              </a:rPr>
              <a:t>Developing</a:t>
            </a:r>
            <a:r>
              <a:rPr lang="en-US" b="1" dirty="0" smtClean="0">
                <a:solidFill>
                  <a:srgbClr val="42EFE8"/>
                </a:solidFill>
              </a:rPr>
              <a:t> </a:t>
            </a:r>
            <a:r>
              <a:rPr lang="en-US" b="1" dirty="0">
                <a:solidFill>
                  <a:srgbClr val="42EFE8"/>
                </a:solidFill>
              </a:rPr>
              <a:t>m</a:t>
            </a:r>
            <a:r>
              <a:rPr lang="en-US" b="1" dirty="0" smtClean="0">
                <a:solidFill>
                  <a:srgbClr val="42EFE8"/>
                </a:solidFill>
              </a:rPr>
              <a:t>ore prudent investments</a:t>
            </a:r>
            <a:endParaRPr lang="en-US" b="1" dirty="0">
              <a:solidFill>
                <a:srgbClr val="42EFE8"/>
              </a:solidFill>
            </a:endParaRPr>
          </a:p>
        </p:txBody>
      </p:sp>
      <p:sp>
        <p:nvSpPr>
          <p:cNvPr id="11" name="Text Placeholder 10"/>
          <p:cNvSpPr>
            <a:spLocks noGrp="1"/>
          </p:cNvSpPr>
          <p:nvPr>
            <p:ph type="body" sz="quarter" idx="14"/>
          </p:nvPr>
        </p:nvSpPr>
        <p:spPr>
          <a:xfrm>
            <a:off x="349250" y="1841499"/>
            <a:ext cx="3710304" cy="3217333"/>
          </a:xfrm>
        </p:spPr>
        <p:txBody>
          <a:bodyPr>
            <a:normAutofit lnSpcReduction="10000"/>
          </a:bodyPr>
          <a:lstStyle/>
          <a:p>
            <a:endParaRPr lang="en-US" dirty="0" smtClean="0"/>
          </a:p>
          <a:p>
            <a:pPr marL="342900" indent="-342900">
              <a:buFont typeface="+mj-lt"/>
              <a:buAutoNum type="arabicPeriod"/>
            </a:pPr>
            <a:r>
              <a:rPr lang="en-US" dirty="0" smtClean="0"/>
              <a:t>Taming the extraordinary cycle as the highest priority STABILISATION</a:t>
            </a:r>
          </a:p>
          <a:p>
            <a:pPr marL="342900" indent="-342900">
              <a:buFont typeface="+mj-lt"/>
              <a:buAutoNum type="arabicPeriod"/>
            </a:pPr>
            <a:r>
              <a:rPr lang="en-US" dirty="0" smtClean="0"/>
              <a:t>Reconstructing enterprises and positions RECONSTRUCTION</a:t>
            </a:r>
          </a:p>
          <a:p>
            <a:pPr marL="342900" indent="-342900">
              <a:buFont typeface="+mj-lt"/>
              <a:buAutoNum type="arabicPeriod"/>
            </a:pPr>
            <a:r>
              <a:rPr lang="en-US" dirty="0" smtClean="0"/>
              <a:t>Providing liquidity to important capitals   DEVELOPMENT</a:t>
            </a:r>
          </a:p>
          <a:p>
            <a:pPr marL="342900" indent="-342900">
              <a:buFont typeface="+mj-lt"/>
              <a:buAutoNum type="arabicPeriod"/>
            </a:pPr>
            <a:r>
              <a:rPr lang="en-US" dirty="0" smtClean="0"/>
              <a:t>Committing to realistic industry strategies PROFIT</a:t>
            </a:r>
          </a:p>
          <a:p>
            <a:pPr marL="342900" indent="-342900">
              <a:buFont typeface="+mj-lt"/>
              <a:buAutoNum type="arabicPeriod"/>
            </a:pPr>
            <a:r>
              <a:rPr lang="en-US" dirty="0" smtClean="0"/>
              <a:t>Renewing hope, grounding prospects and achieving potentials REJUVENATION</a:t>
            </a:r>
          </a:p>
          <a:p>
            <a:endParaRPr lang="en-US" dirty="0"/>
          </a:p>
        </p:txBody>
      </p:sp>
      <p:sp>
        <p:nvSpPr>
          <p:cNvPr id="12" name="TextBox 11"/>
          <p:cNvSpPr txBox="1"/>
          <p:nvPr/>
        </p:nvSpPr>
        <p:spPr>
          <a:xfrm>
            <a:off x="-1" y="5515005"/>
            <a:ext cx="3143251" cy="646331"/>
          </a:xfrm>
          <a:prstGeom prst="rect">
            <a:avLst/>
          </a:prstGeom>
          <a:noFill/>
        </p:spPr>
        <p:txBody>
          <a:bodyPr wrap="square" rtlCol="0">
            <a:spAutoFit/>
          </a:bodyPr>
          <a:lstStyle/>
          <a:p>
            <a:r>
              <a:rPr lang="en-US" dirty="0" smtClean="0"/>
              <a:t>Adequate returns to capitals…</a:t>
            </a:r>
          </a:p>
          <a:p>
            <a:r>
              <a:rPr lang="en-US" dirty="0"/>
              <a:t>t</a:t>
            </a:r>
            <a:r>
              <a:rPr lang="en-US" dirty="0" smtClean="0"/>
              <a:t>he basis of our solutions!	</a:t>
            </a:r>
            <a:endParaRPr lang="en-US" dirty="0"/>
          </a:p>
        </p:txBody>
      </p:sp>
      <p:sp>
        <p:nvSpPr>
          <p:cNvPr id="2" name="Slide Number Placeholder 1"/>
          <p:cNvSpPr>
            <a:spLocks noGrp="1"/>
          </p:cNvSpPr>
          <p:nvPr>
            <p:ph type="sldNum" sz="quarter" idx="12"/>
          </p:nvPr>
        </p:nvSpPr>
        <p:spPr/>
        <p:txBody>
          <a:bodyPr/>
          <a:lstStyle/>
          <a:p>
            <a:fld id="{A0231E1C-41CC-374C-9DD3-07A7B6DC794C}" type="slidenum">
              <a:rPr lang="en-US" smtClean="0"/>
              <a:t>25</a:t>
            </a:fld>
            <a:endParaRPr lang="en-US"/>
          </a:p>
        </p:txBody>
      </p:sp>
      <p:pic>
        <p:nvPicPr>
          <p:cNvPr id="4" name="Content Placeholder 3" descr="Base Bubble Balance I.jpg"/>
          <p:cNvPicPr>
            <a:picLocks noGrp="1" noChangeAspect="1"/>
          </p:cNvPicPr>
          <p:nvPr>
            <p:ph sz="quarter" idx="13"/>
          </p:nvPr>
        </p:nvPicPr>
        <p:blipFill>
          <a:blip r:embed="rId2">
            <a:extLst>
              <a:ext uri="{28A0092B-C50C-407E-A947-70E740481C1C}">
                <a14:useLocalDpi xmlns:a14="http://schemas.microsoft.com/office/drawing/2010/main" val="0"/>
              </a:ext>
            </a:extLst>
          </a:blip>
          <a:srcRect l="-12651" r="-12651"/>
          <a:stretch>
            <a:fillRect/>
          </a:stretch>
        </p:blipFill>
        <p:spPr>
          <a:xfrm>
            <a:off x="3502392" y="95250"/>
            <a:ext cx="6118512" cy="6598395"/>
          </a:xfrm>
        </p:spPr>
      </p:pic>
    </p:spTree>
    <p:extLst>
      <p:ext uri="{BB962C8B-B14F-4D97-AF65-F5344CB8AC3E}">
        <p14:creationId xmlns:p14="http://schemas.microsoft.com/office/powerpoint/2010/main" val="336910968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557" y="274638"/>
            <a:ext cx="7772400" cy="931862"/>
          </a:xfrm>
        </p:spPr>
        <p:txBody>
          <a:bodyPr/>
          <a:lstStyle/>
          <a:p>
            <a:r>
              <a:rPr lang="en-US" dirty="0" smtClean="0">
                <a:solidFill>
                  <a:srgbClr val="00FF00"/>
                </a:solidFill>
              </a:rPr>
              <a:t>ARDB:  </a:t>
            </a:r>
            <a:r>
              <a:rPr lang="en-US" cap="none" dirty="0" smtClean="0">
                <a:solidFill>
                  <a:srgbClr val="00FF00"/>
                </a:solidFill>
              </a:rPr>
              <a:t>a board within the </a:t>
            </a:r>
            <a:r>
              <a:rPr lang="en-US" dirty="0" smtClean="0">
                <a:solidFill>
                  <a:srgbClr val="00FF00"/>
                </a:solidFill>
              </a:rPr>
              <a:t>RBA</a:t>
            </a:r>
            <a:endParaRPr lang="en-US" dirty="0">
              <a:solidFill>
                <a:srgbClr val="00FF00"/>
              </a:solidFill>
            </a:endParaRPr>
          </a:p>
        </p:txBody>
      </p:sp>
      <p:sp>
        <p:nvSpPr>
          <p:cNvPr id="3" name="Content Placeholder 2"/>
          <p:cNvSpPr>
            <a:spLocks noGrp="1"/>
          </p:cNvSpPr>
          <p:nvPr>
            <p:ph idx="1"/>
          </p:nvPr>
        </p:nvSpPr>
        <p:spPr>
          <a:xfrm>
            <a:off x="95250" y="1343557"/>
            <a:ext cx="9048751" cy="4191529"/>
          </a:xfrm>
        </p:spPr>
        <p:txBody>
          <a:bodyPr>
            <a:normAutofit/>
          </a:bodyPr>
          <a:lstStyle/>
          <a:p>
            <a:r>
              <a:rPr lang="en-US" dirty="0" smtClean="0"/>
              <a:t>A central body with a responsibility and ability to help deliver on such things – directly and </a:t>
            </a:r>
            <a:r>
              <a:rPr lang="en-US" i="1" dirty="0" smtClean="0"/>
              <a:t>via</a:t>
            </a:r>
            <a:r>
              <a:rPr lang="en-US" dirty="0" smtClean="0"/>
              <a:t> agencies, exemplars and well-informed markets</a:t>
            </a:r>
          </a:p>
          <a:p>
            <a:r>
              <a:rPr lang="en-US" dirty="0" smtClean="0"/>
              <a:t>Draws on existing powers of the RBA</a:t>
            </a:r>
          </a:p>
          <a:p>
            <a:r>
              <a:rPr lang="en-US" dirty="0" smtClean="0"/>
              <a:t>Receives real title to physical properties in exchange for any credit provided at written down values</a:t>
            </a:r>
          </a:p>
          <a:p>
            <a:r>
              <a:rPr lang="en-US" dirty="0" smtClean="0"/>
              <a:t>Financial problems are to be solved (&amp; avoided) primarily within the financial system</a:t>
            </a:r>
          </a:p>
          <a:p>
            <a:r>
              <a:rPr lang="en-US" dirty="0" smtClean="0">
                <a:solidFill>
                  <a:srgbClr val="42EFE8"/>
                </a:solidFill>
              </a:rPr>
              <a:t>Initiates and may offer a variety of financial arrangements as needed</a:t>
            </a:r>
          </a:p>
          <a:p>
            <a:r>
              <a:rPr lang="en-US" dirty="0" smtClean="0"/>
              <a:t>Should draw on past successes, existing capacities and well-considered innovations</a:t>
            </a:r>
          </a:p>
          <a:p>
            <a:r>
              <a:rPr lang="en-US" dirty="0" smtClean="0"/>
              <a:t>A capable entity in own right that </a:t>
            </a:r>
            <a:r>
              <a:rPr lang="en-US" i="1" dirty="0" smtClean="0">
                <a:solidFill>
                  <a:srgbClr val="FFFF00"/>
                </a:solidFill>
              </a:rPr>
              <a:t>should not normally engage with government budgets </a:t>
            </a:r>
          </a:p>
          <a:p>
            <a:r>
              <a:rPr lang="en-US" dirty="0" smtClean="0"/>
              <a:t>Under the oversight of the Australian Parliament and the main RBA Board</a:t>
            </a:r>
          </a:p>
          <a:p>
            <a:r>
              <a:rPr lang="en-US" dirty="0" smtClean="0"/>
              <a:t>With active and insightful engagement with industries and enterprises.</a:t>
            </a:r>
            <a:endParaRPr lang="en-US" dirty="0"/>
          </a:p>
        </p:txBody>
      </p:sp>
      <p:sp>
        <p:nvSpPr>
          <p:cNvPr id="4" name="Slide Number Placeholder 3"/>
          <p:cNvSpPr>
            <a:spLocks noGrp="1"/>
          </p:cNvSpPr>
          <p:nvPr>
            <p:ph type="sldNum" sz="quarter" idx="12"/>
          </p:nvPr>
        </p:nvSpPr>
        <p:spPr/>
        <p:txBody>
          <a:bodyPr/>
          <a:lstStyle/>
          <a:p>
            <a:fld id="{A0231E1C-41CC-374C-9DD3-07A7B6DC794C}" type="slidenum">
              <a:rPr lang="en-US" smtClean="0"/>
              <a:t>26</a:t>
            </a:fld>
            <a:endParaRPr lang="en-US"/>
          </a:p>
        </p:txBody>
      </p:sp>
      <p:sp>
        <p:nvSpPr>
          <p:cNvPr id="5" name="TextBox 4"/>
          <p:cNvSpPr txBox="1"/>
          <p:nvPr/>
        </p:nvSpPr>
        <p:spPr>
          <a:xfrm>
            <a:off x="518583" y="6027751"/>
            <a:ext cx="3584823" cy="369332"/>
          </a:xfrm>
          <a:prstGeom prst="rect">
            <a:avLst/>
          </a:prstGeom>
          <a:noFill/>
        </p:spPr>
        <p:txBody>
          <a:bodyPr wrap="none" rtlCol="0">
            <a:spAutoFit/>
          </a:bodyPr>
          <a:lstStyle/>
          <a:p>
            <a:r>
              <a:rPr lang="en-US" dirty="0" smtClean="0">
                <a:solidFill>
                  <a:schemeClr val="bg1"/>
                </a:solidFill>
              </a:rPr>
              <a:t>See </a:t>
            </a:r>
            <a:r>
              <a:rPr lang="en-US" dirty="0" smtClean="0">
                <a:solidFill>
                  <a:schemeClr val="bg1"/>
                </a:solidFill>
                <a:hlinkClick r:id="rId2"/>
              </a:rPr>
              <a:t>briefing notes  </a:t>
            </a:r>
            <a:r>
              <a:rPr lang="en-US" dirty="0" smtClean="0">
                <a:solidFill>
                  <a:schemeClr val="bg1"/>
                </a:solidFill>
              </a:rPr>
              <a:t>and </a:t>
            </a:r>
            <a:r>
              <a:rPr lang="en-US" dirty="0" smtClean="0">
                <a:solidFill>
                  <a:schemeClr val="bg1"/>
                </a:solidFill>
                <a:hlinkClick r:id="rId3"/>
              </a:rPr>
              <a:t>Bill preamble</a:t>
            </a:r>
            <a:endParaRPr lang="en-US" dirty="0">
              <a:solidFill>
                <a:schemeClr val="bg1"/>
              </a:solidFill>
            </a:endParaRPr>
          </a:p>
        </p:txBody>
      </p:sp>
    </p:spTree>
    <p:extLst>
      <p:ext uri="{BB962C8B-B14F-4D97-AF65-F5344CB8AC3E}">
        <p14:creationId xmlns:p14="http://schemas.microsoft.com/office/powerpoint/2010/main" val="60082242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166" y="105834"/>
            <a:ext cx="3037418" cy="1503362"/>
          </a:xfrm>
        </p:spPr>
        <p:txBody>
          <a:bodyPr>
            <a:noAutofit/>
          </a:bodyPr>
          <a:lstStyle/>
          <a:p>
            <a:r>
              <a:rPr lang="en-US" sz="2800" dirty="0" smtClean="0"/>
              <a:t>REFOCUSSING:</a:t>
            </a:r>
            <a:br>
              <a:rPr lang="en-US" sz="2800" dirty="0" smtClean="0"/>
            </a:br>
            <a:r>
              <a:rPr lang="en-US" sz="2800" dirty="0" smtClean="0">
                <a:solidFill>
                  <a:srgbClr val="00FF00"/>
                </a:solidFill>
              </a:rPr>
              <a:t>Enterprising capitals</a:t>
            </a:r>
            <a:r>
              <a:rPr lang="en-US" sz="2800" dirty="0" smtClean="0"/>
              <a:t/>
            </a:r>
            <a:br>
              <a:rPr lang="en-US" sz="2800" dirty="0" smtClean="0"/>
            </a:br>
            <a:endParaRPr lang="en-US" sz="2800" dirty="0"/>
          </a:p>
        </p:txBody>
      </p:sp>
      <p:pic>
        <p:nvPicPr>
          <p:cNvPr id="5" name="Content Placeholder 4" descr="Base Bubble Balance I ENT CAPS A.jpg"/>
          <p:cNvPicPr>
            <a:picLocks noGrp="1" noChangeAspect="1"/>
          </p:cNvPicPr>
          <p:nvPr>
            <p:ph idx="1"/>
          </p:nvPr>
        </p:nvPicPr>
        <p:blipFill rotWithShape="1">
          <a:blip r:embed="rId2">
            <a:extLst>
              <a:ext uri="{28A0092B-C50C-407E-A947-70E740481C1C}">
                <a14:useLocalDpi xmlns:a14="http://schemas.microsoft.com/office/drawing/2010/main" val="0"/>
              </a:ext>
            </a:extLst>
          </a:blip>
          <a:srcRect l="-1206" r="-12232" b="5611"/>
          <a:stretch/>
        </p:blipFill>
        <p:spPr>
          <a:xfrm>
            <a:off x="3203918" y="105834"/>
            <a:ext cx="6437500" cy="6675966"/>
          </a:xfrm>
        </p:spPr>
      </p:pic>
      <p:sp>
        <p:nvSpPr>
          <p:cNvPr id="4" name="Slide Number Placeholder 3"/>
          <p:cNvSpPr>
            <a:spLocks noGrp="1"/>
          </p:cNvSpPr>
          <p:nvPr>
            <p:ph type="sldNum" sz="quarter" idx="12"/>
          </p:nvPr>
        </p:nvSpPr>
        <p:spPr/>
        <p:txBody>
          <a:bodyPr/>
          <a:lstStyle/>
          <a:p>
            <a:fld id="{A0231E1C-41CC-374C-9DD3-07A7B6DC794C}" type="slidenum">
              <a:rPr lang="en-US" smtClean="0"/>
              <a:t>27</a:t>
            </a:fld>
            <a:endParaRPr lang="en-US"/>
          </a:p>
        </p:txBody>
      </p:sp>
      <p:sp>
        <p:nvSpPr>
          <p:cNvPr id="6" name="TextBox 5"/>
          <p:cNvSpPr txBox="1"/>
          <p:nvPr/>
        </p:nvSpPr>
        <p:spPr>
          <a:xfrm>
            <a:off x="275165" y="1482196"/>
            <a:ext cx="2603501" cy="3970318"/>
          </a:xfrm>
          <a:prstGeom prst="rect">
            <a:avLst/>
          </a:prstGeom>
          <a:noFill/>
        </p:spPr>
        <p:txBody>
          <a:bodyPr wrap="square" rtlCol="0">
            <a:spAutoFit/>
          </a:bodyPr>
          <a:lstStyle/>
          <a:p>
            <a:r>
              <a:rPr lang="en-US" dirty="0">
                <a:solidFill>
                  <a:srgbClr val="00FF00"/>
                </a:solidFill>
              </a:rPr>
              <a:t>Changing </a:t>
            </a:r>
            <a:r>
              <a:rPr lang="en-US" dirty="0" smtClean="0">
                <a:solidFill>
                  <a:srgbClr val="00FF00"/>
                </a:solidFill>
              </a:rPr>
              <a:t>emphasis</a:t>
            </a:r>
          </a:p>
          <a:p>
            <a:r>
              <a:rPr lang="en-US" dirty="0" smtClean="0"/>
              <a:t>  </a:t>
            </a:r>
            <a:r>
              <a:rPr lang="en-US" dirty="0" smtClean="0">
                <a:solidFill>
                  <a:srgbClr val="42EFE8"/>
                </a:solidFill>
              </a:rPr>
              <a:t>FROM</a:t>
            </a:r>
            <a:r>
              <a:rPr lang="en-US" dirty="0" smtClean="0"/>
              <a:t> top “</a:t>
            </a:r>
            <a:r>
              <a:rPr lang="en-US" dirty="0"/>
              <a:t>Products” </a:t>
            </a:r>
            <a:r>
              <a:rPr lang="en-US" dirty="0" smtClean="0"/>
              <a:t>as singularly focal (Current)</a:t>
            </a:r>
          </a:p>
          <a:p>
            <a:endParaRPr lang="en-US" dirty="0"/>
          </a:p>
          <a:p>
            <a:r>
              <a:rPr lang="en-US" dirty="0" smtClean="0">
                <a:solidFill>
                  <a:srgbClr val="42EFE8"/>
                </a:solidFill>
              </a:rPr>
              <a:t>  TO</a:t>
            </a:r>
            <a:r>
              <a:rPr lang="en-US" dirty="0" smtClean="0"/>
              <a:t> interlinked centre with focus on results achievable, and achieved by enterprise and capitals</a:t>
            </a:r>
          </a:p>
          <a:p>
            <a:endParaRPr lang="en-US" dirty="0"/>
          </a:p>
          <a:p>
            <a:r>
              <a:rPr lang="en-US" i="1" dirty="0" smtClean="0">
                <a:solidFill>
                  <a:srgbClr val="FFFF00"/>
                </a:solidFill>
              </a:rPr>
              <a:t>From models that assume supply to models that examine capacities over events and times – things that were once “important”.</a:t>
            </a:r>
            <a:endParaRPr lang="en-US" i="1" dirty="0">
              <a:solidFill>
                <a:srgbClr val="FFFF00"/>
              </a:solidFill>
            </a:endParaRPr>
          </a:p>
        </p:txBody>
      </p:sp>
      <p:sp>
        <p:nvSpPr>
          <p:cNvPr id="3" name="TextBox 2"/>
          <p:cNvSpPr txBox="1"/>
          <p:nvPr/>
        </p:nvSpPr>
        <p:spPr>
          <a:xfrm>
            <a:off x="451043" y="5934058"/>
            <a:ext cx="2427623" cy="707886"/>
          </a:xfrm>
          <a:prstGeom prst="rect">
            <a:avLst/>
          </a:prstGeom>
          <a:noFill/>
        </p:spPr>
        <p:txBody>
          <a:bodyPr wrap="square" rtlCol="0">
            <a:spAutoFit/>
          </a:bodyPr>
          <a:lstStyle/>
          <a:p>
            <a:r>
              <a:rPr lang="en-US" sz="2000" b="1" i="1" dirty="0" smtClean="0">
                <a:solidFill>
                  <a:srgbClr val="FF0000"/>
                </a:solidFill>
              </a:rPr>
              <a:t>So addressing deep structural issues </a:t>
            </a:r>
            <a:endParaRPr lang="en-US" sz="2000" b="1" i="1" dirty="0">
              <a:solidFill>
                <a:srgbClr val="FF0000"/>
              </a:solidFill>
            </a:endParaRPr>
          </a:p>
        </p:txBody>
      </p:sp>
    </p:spTree>
    <p:extLst>
      <p:ext uri="{BB962C8B-B14F-4D97-AF65-F5344CB8AC3E}">
        <p14:creationId xmlns:p14="http://schemas.microsoft.com/office/powerpoint/2010/main" val="342646673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2EFE8"/>
                </a:solidFill>
                <a:effectLst>
                  <a:reflection blurRad="6350" stA="55000" endA="50" endPos="85000" dist="29997" dir="5400000" sy="-100000" algn="bl" rotWithShape="0"/>
                </a:effectLst>
              </a:rPr>
              <a:t>REFLECTION</a:t>
            </a:r>
            <a:endParaRPr lang="en-US" b="1" dirty="0">
              <a:solidFill>
                <a:srgbClr val="42EFE8"/>
              </a:solidFill>
              <a:effectLst>
                <a:reflection blurRad="6350" stA="55000" endA="50" endPos="85000" dist="29997" dir="5400000" sy="-100000" algn="bl" rotWithShape="0"/>
              </a:effectLst>
            </a:endParaRPr>
          </a:p>
        </p:txBody>
      </p:sp>
      <p:sp>
        <p:nvSpPr>
          <p:cNvPr id="3" name="Content Placeholder 2"/>
          <p:cNvSpPr>
            <a:spLocks noGrp="1"/>
          </p:cNvSpPr>
          <p:nvPr>
            <p:ph idx="1"/>
          </p:nvPr>
        </p:nvSpPr>
        <p:spPr/>
        <p:txBody>
          <a:bodyPr>
            <a:normAutofit/>
          </a:bodyPr>
          <a:lstStyle/>
          <a:p>
            <a:endParaRPr lang="en-US" sz="3200" dirty="0" smtClean="0"/>
          </a:p>
          <a:p>
            <a:r>
              <a:rPr lang="en-US" sz="2400" dirty="0" smtClean="0">
                <a:solidFill>
                  <a:srgbClr val="FFFF00"/>
                </a:solidFill>
              </a:rPr>
              <a:t>Yesterday</a:t>
            </a:r>
            <a:endParaRPr lang="en-US" sz="3200" dirty="0" smtClean="0">
              <a:solidFill>
                <a:srgbClr val="FFFF00"/>
              </a:solidFill>
            </a:endParaRPr>
          </a:p>
          <a:p>
            <a:r>
              <a:rPr lang="en-US" sz="2800" dirty="0" smtClean="0">
                <a:solidFill>
                  <a:srgbClr val="FF0000"/>
                </a:solidFill>
              </a:rPr>
              <a:t>Today</a:t>
            </a:r>
            <a:endParaRPr lang="en-US" sz="3200" dirty="0" smtClean="0">
              <a:solidFill>
                <a:srgbClr val="FF0000"/>
              </a:solidFill>
            </a:endParaRPr>
          </a:p>
          <a:p>
            <a:r>
              <a:rPr lang="en-US" sz="3200" dirty="0" smtClean="0">
                <a:solidFill>
                  <a:srgbClr val="FFAD47"/>
                </a:solidFill>
              </a:rPr>
              <a:t>Tomorrow</a:t>
            </a:r>
          </a:p>
          <a:p>
            <a:r>
              <a:rPr lang="en-US" sz="3600" dirty="0" smtClean="0">
                <a:solidFill>
                  <a:srgbClr val="00FF00"/>
                </a:solidFill>
              </a:rPr>
              <a:t>The day after</a:t>
            </a:r>
            <a:endParaRPr lang="en-US" sz="3600" dirty="0">
              <a:solidFill>
                <a:srgbClr val="00FF00"/>
              </a:solidFill>
            </a:endParaRPr>
          </a:p>
        </p:txBody>
      </p:sp>
      <p:sp>
        <p:nvSpPr>
          <p:cNvPr id="4" name="Slide Number Placeholder 3"/>
          <p:cNvSpPr>
            <a:spLocks noGrp="1"/>
          </p:cNvSpPr>
          <p:nvPr>
            <p:ph type="sldNum" sz="quarter" idx="12"/>
          </p:nvPr>
        </p:nvSpPr>
        <p:spPr/>
        <p:txBody>
          <a:bodyPr/>
          <a:lstStyle/>
          <a:p>
            <a:fld id="{A0231E1C-41CC-374C-9DD3-07A7B6DC794C}" type="slidenum">
              <a:rPr lang="en-US" smtClean="0"/>
              <a:t>28</a:t>
            </a:fld>
            <a:endParaRPr lang="en-US"/>
          </a:p>
        </p:txBody>
      </p:sp>
      <p:sp>
        <p:nvSpPr>
          <p:cNvPr id="5" name="TextBox 4"/>
          <p:cNvSpPr txBox="1"/>
          <p:nvPr/>
        </p:nvSpPr>
        <p:spPr>
          <a:xfrm>
            <a:off x="392186" y="6042044"/>
            <a:ext cx="4454111" cy="400110"/>
          </a:xfrm>
          <a:prstGeom prst="rect">
            <a:avLst/>
          </a:prstGeom>
          <a:noFill/>
        </p:spPr>
        <p:txBody>
          <a:bodyPr wrap="square" rtlCol="0">
            <a:spAutoFit/>
          </a:bodyPr>
          <a:lstStyle/>
          <a:p>
            <a:r>
              <a:rPr lang="en-US" sz="2000" i="1" dirty="0" smtClean="0">
                <a:solidFill>
                  <a:srgbClr val="FF0000"/>
                </a:solidFill>
              </a:rPr>
              <a:t>At a critical juncture in the nation’s journey</a:t>
            </a:r>
            <a:endParaRPr lang="en-US" sz="2000" i="1" dirty="0">
              <a:solidFill>
                <a:srgbClr val="FF0000"/>
              </a:solidFill>
            </a:endParaRPr>
          </a:p>
        </p:txBody>
      </p:sp>
      <p:sp>
        <p:nvSpPr>
          <p:cNvPr id="7" name="TextBox 6"/>
          <p:cNvSpPr txBox="1"/>
          <p:nvPr/>
        </p:nvSpPr>
        <p:spPr>
          <a:xfrm>
            <a:off x="4085167" y="3799417"/>
            <a:ext cx="4745566" cy="523220"/>
          </a:xfrm>
          <a:prstGeom prst="rect">
            <a:avLst/>
          </a:prstGeom>
          <a:noFill/>
        </p:spPr>
        <p:txBody>
          <a:bodyPr wrap="square" rtlCol="0">
            <a:spAutoFit/>
          </a:bodyPr>
          <a:lstStyle/>
          <a:p>
            <a:r>
              <a:rPr lang="en-US" sz="2800" i="1" dirty="0" smtClean="0">
                <a:solidFill>
                  <a:srgbClr val="CCFFCC"/>
                </a:solidFill>
              </a:rPr>
              <a:t>Australians all let us rejoice…</a:t>
            </a:r>
            <a:endParaRPr lang="en-US" sz="2800" i="1" dirty="0">
              <a:solidFill>
                <a:srgbClr val="CCFFCC"/>
              </a:solidFill>
            </a:endParaRPr>
          </a:p>
        </p:txBody>
      </p:sp>
    </p:spTree>
    <p:extLst>
      <p:ext uri="{BB962C8B-B14F-4D97-AF65-F5344CB8AC3E}">
        <p14:creationId xmlns:p14="http://schemas.microsoft.com/office/powerpoint/2010/main" val="104061138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50000"/>
            <a:alpha val="84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083" y="274638"/>
            <a:ext cx="9069917" cy="857779"/>
          </a:xfrm>
        </p:spPr>
        <p:txBody>
          <a:bodyPr>
            <a:normAutofit/>
          </a:bodyPr>
          <a:lstStyle/>
          <a:p>
            <a:r>
              <a:rPr lang="en-US" sz="2800" cap="none" dirty="0" smtClean="0">
                <a:solidFill>
                  <a:srgbClr val="FFAD47"/>
                </a:solidFill>
              </a:rPr>
              <a:t>GOLDEN RULES </a:t>
            </a:r>
            <a:r>
              <a:rPr lang="en-US" sz="2800" cap="none" dirty="0" smtClean="0">
                <a:solidFill>
                  <a:schemeClr val="bg1"/>
                </a:solidFill>
              </a:rPr>
              <a:t>in any economy,</a:t>
            </a:r>
            <a:r>
              <a:rPr lang="en-US" sz="2800" i="1" cap="none" dirty="0">
                <a:solidFill>
                  <a:schemeClr val="bg1"/>
                </a:solidFill>
              </a:rPr>
              <a:t> </a:t>
            </a:r>
            <a:r>
              <a:rPr lang="en-US" sz="2800" i="1" cap="none" dirty="0" smtClean="0">
                <a:solidFill>
                  <a:schemeClr val="accent2">
                    <a:lumMod val="60000"/>
                    <a:lumOff val="40000"/>
                  </a:schemeClr>
                </a:solidFill>
              </a:rPr>
              <a:t>viable society </a:t>
            </a:r>
            <a:r>
              <a:rPr lang="en-US" sz="2800" cap="none" dirty="0">
                <a:solidFill>
                  <a:srgbClr val="42EFE8"/>
                </a:solidFill>
              </a:rPr>
              <a:t>and nation</a:t>
            </a:r>
            <a:endParaRPr lang="en-US" sz="2800" cap="none" dirty="0"/>
          </a:p>
        </p:txBody>
      </p:sp>
      <p:sp>
        <p:nvSpPr>
          <p:cNvPr id="3" name="Content Placeholder 2"/>
          <p:cNvSpPr>
            <a:spLocks noGrp="1"/>
          </p:cNvSpPr>
          <p:nvPr>
            <p:ph idx="1"/>
          </p:nvPr>
        </p:nvSpPr>
        <p:spPr>
          <a:xfrm>
            <a:off x="231913" y="1174748"/>
            <a:ext cx="8827420" cy="4427979"/>
          </a:xfrm>
        </p:spPr>
        <p:txBody>
          <a:bodyPr>
            <a:normAutofit fontScale="85000" lnSpcReduction="20000"/>
          </a:bodyPr>
          <a:lstStyle/>
          <a:p>
            <a:pPr marL="582930" indent="-514350">
              <a:buFont typeface="+mj-lt"/>
              <a:buAutoNum type="arabicPeriod"/>
            </a:pPr>
            <a:r>
              <a:rPr lang="en-AU" sz="3000" i="1" dirty="0">
                <a:solidFill>
                  <a:srgbClr val="FFAD47"/>
                </a:solidFill>
              </a:rPr>
              <a:t>Enterprises that are profitable have a future</a:t>
            </a:r>
            <a:r>
              <a:rPr lang="en-AU" sz="3000" i="1" dirty="0" smtClean="0">
                <a:solidFill>
                  <a:srgbClr val="FFAD47"/>
                </a:solidFill>
              </a:rPr>
              <a:t>.</a:t>
            </a:r>
          </a:p>
          <a:p>
            <a:pPr marL="982980" lvl="1" indent="-514350">
              <a:buFont typeface="+mj-lt"/>
              <a:buAutoNum type="arabicPeriod"/>
            </a:pPr>
            <a:r>
              <a:rPr lang="en-AU" sz="2600" i="1" dirty="0" smtClean="0">
                <a:solidFill>
                  <a:srgbClr val="FFFF00"/>
                </a:solidFill>
              </a:rPr>
              <a:t>A rule ignored?</a:t>
            </a:r>
          </a:p>
          <a:p>
            <a:pPr marL="982980" lvl="1" indent="-514350">
              <a:buFont typeface="+mj-lt"/>
              <a:buAutoNum type="arabicPeriod"/>
            </a:pPr>
            <a:r>
              <a:rPr lang="en-AU" sz="2600" i="1" dirty="0" smtClean="0">
                <a:solidFill>
                  <a:srgbClr val="FFFF00"/>
                </a:solidFill>
              </a:rPr>
              <a:t>With history and maths forgotten?</a:t>
            </a:r>
            <a:r>
              <a:rPr lang="en-AU" sz="2600" dirty="0" smtClean="0">
                <a:solidFill>
                  <a:srgbClr val="FFFF00"/>
                </a:solidFill>
              </a:rPr>
              <a:t> </a:t>
            </a:r>
          </a:p>
          <a:p>
            <a:pPr marL="582930" indent="-514350">
              <a:buFont typeface="+mj-lt"/>
              <a:buAutoNum type="arabicPeriod"/>
            </a:pPr>
            <a:r>
              <a:rPr lang="en-AU" sz="2800" i="1" dirty="0">
                <a:solidFill>
                  <a:srgbClr val="FFAD47"/>
                </a:solidFill>
              </a:rPr>
              <a:t>Incomes must </a:t>
            </a:r>
            <a:r>
              <a:rPr lang="en-AU" sz="2800" i="1" dirty="0">
                <a:solidFill>
                  <a:srgbClr val="F26D10"/>
                </a:solidFill>
              </a:rPr>
              <a:t>sustain factors</a:t>
            </a:r>
            <a:r>
              <a:rPr lang="en-AU" sz="2800" i="1" dirty="0">
                <a:solidFill>
                  <a:srgbClr val="FFAD47"/>
                </a:solidFill>
              </a:rPr>
              <a:t> and </a:t>
            </a:r>
            <a:r>
              <a:rPr lang="en-AU" sz="2800" i="1" dirty="0">
                <a:solidFill>
                  <a:srgbClr val="CCFFCC"/>
                </a:solidFill>
              </a:rPr>
              <a:t>replenish</a:t>
            </a:r>
            <a:r>
              <a:rPr lang="en-AU" sz="2800" i="1" dirty="0">
                <a:solidFill>
                  <a:srgbClr val="FFAD47"/>
                </a:solidFill>
              </a:rPr>
              <a:t> </a:t>
            </a:r>
            <a:r>
              <a:rPr lang="en-AU" sz="2800" i="1" dirty="0" smtClean="0">
                <a:solidFill>
                  <a:srgbClr val="CCFFCC"/>
                </a:solidFill>
              </a:rPr>
              <a:t>capitals </a:t>
            </a:r>
            <a:r>
              <a:rPr lang="en-AU" sz="2800" i="1" dirty="0" smtClean="0">
                <a:solidFill>
                  <a:srgbClr val="57CDFF"/>
                </a:solidFill>
              </a:rPr>
              <a:t>over </a:t>
            </a:r>
            <a:r>
              <a:rPr lang="en-AU" sz="2800" i="1" dirty="0">
                <a:solidFill>
                  <a:srgbClr val="57CDFF"/>
                </a:solidFill>
              </a:rPr>
              <a:t>time, place and effective </a:t>
            </a:r>
            <a:r>
              <a:rPr lang="en-AU" sz="2800" i="1" dirty="0" smtClean="0">
                <a:solidFill>
                  <a:srgbClr val="57CDFF"/>
                </a:solidFill>
              </a:rPr>
              <a:t>groupings</a:t>
            </a:r>
          </a:p>
          <a:p>
            <a:pPr marL="982980" lvl="1" indent="-514350">
              <a:buFont typeface="+mj-lt"/>
              <a:buAutoNum type="arabicPeriod"/>
            </a:pPr>
            <a:r>
              <a:rPr lang="en-AU" sz="2600" i="1" dirty="0">
                <a:solidFill>
                  <a:srgbClr val="FFFF00"/>
                </a:solidFill>
              </a:rPr>
              <a:t>Historically, accommodations for a “decent standard of living”</a:t>
            </a:r>
          </a:p>
          <a:p>
            <a:pPr marL="982980" lvl="1" indent="-514350">
              <a:buFont typeface="+mj-lt"/>
              <a:buAutoNum type="arabicPeriod"/>
            </a:pPr>
            <a:r>
              <a:rPr lang="en-AU" sz="2600" i="1" dirty="0" smtClean="0">
                <a:solidFill>
                  <a:srgbClr val="FFFF00"/>
                </a:solidFill>
              </a:rPr>
              <a:t>Need </a:t>
            </a:r>
            <a:r>
              <a:rPr lang="en-AU" sz="2600" i="1" dirty="0">
                <a:solidFill>
                  <a:srgbClr val="FFFF00"/>
                </a:solidFill>
              </a:rPr>
              <a:t>new accommodations and a move beyond </a:t>
            </a:r>
            <a:r>
              <a:rPr lang="en-AU" sz="2600" i="1" dirty="0" smtClean="0">
                <a:solidFill>
                  <a:srgbClr val="FFFF00"/>
                </a:solidFill>
              </a:rPr>
              <a:t>simplistic thinking</a:t>
            </a:r>
          </a:p>
          <a:p>
            <a:pPr marL="582930" indent="-514350">
              <a:buFont typeface="+mj-lt"/>
              <a:buAutoNum type="arabicPeriod"/>
            </a:pPr>
            <a:r>
              <a:rPr lang="en-AU" sz="3200" i="1" dirty="0">
                <a:solidFill>
                  <a:srgbClr val="FFAD47"/>
                </a:solidFill>
              </a:rPr>
              <a:t>Balances must be cast </a:t>
            </a:r>
            <a:r>
              <a:rPr lang="en-AU" sz="3200" i="1" baseline="30000" dirty="0">
                <a:solidFill>
                  <a:srgbClr val="42EFE8"/>
                </a:solidFill>
              </a:rPr>
              <a:t>(ALS)</a:t>
            </a:r>
            <a:r>
              <a:rPr lang="en-AU" sz="3200" i="1" dirty="0">
                <a:solidFill>
                  <a:srgbClr val="FFAD47"/>
                </a:solidFill>
              </a:rPr>
              <a:t> </a:t>
            </a:r>
            <a:r>
              <a:rPr lang="en-AU" sz="3200" i="1" dirty="0">
                <a:solidFill>
                  <a:srgbClr val="42EFE8"/>
                </a:solidFill>
              </a:rPr>
              <a:t>equitably</a:t>
            </a:r>
            <a:r>
              <a:rPr lang="en-AU" sz="3200" dirty="0">
                <a:solidFill>
                  <a:srgbClr val="42EFE8"/>
                </a:solidFill>
              </a:rPr>
              <a:t> </a:t>
            </a:r>
          </a:p>
          <a:p>
            <a:pPr marL="982980" lvl="1" indent="-514350">
              <a:buFont typeface="+mj-lt"/>
              <a:buAutoNum type="arabicPeriod"/>
            </a:pPr>
            <a:r>
              <a:rPr lang="en-AU" sz="2600" i="1" dirty="0">
                <a:solidFill>
                  <a:srgbClr val="FFFF00"/>
                </a:solidFill>
              </a:rPr>
              <a:t>Traditionally, the Australian “Fair Go</a:t>
            </a:r>
            <a:r>
              <a:rPr lang="en-AU" sz="2600" i="1" dirty="0" smtClean="0">
                <a:solidFill>
                  <a:srgbClr val="FFFF00"/>
                </a:solidFill>
              </a:rPr>
              <a:t>”</a:t>
            </a:r>
          </a:p>
          <a:p>
            <a:pPr marL="982980" lvl="1" indent="-514350">
              <a:buFont typeface="+mj-lt"/>
              <a:buAutoNum type="arabicPeriod"/>
            </a:pPr>
            <a:r>
              <a:rPr lang="en-AU" sz="2600" i="1" dirty="0" smtClean="0">
                <a:solidFill>
                  <a:srgbClr val="FFFF00"/>
                </a:solidFill>
              </a:rPr>
              <a:t>Lately “is it anything goes?” in our diminished national capacity</a:t>
            </a:r>
          </a:p>
          <a:p>
            <a:pPr marL="582930" indent="-514350">
              <a:buFont typeface="+mj-lt"/>
              <a:buAutoNum type="arabicPeriod"/>
            </a:pPr>
            <a:r>
              <a:rPr lang="en-AU" sz="3000" i="1" dirty="0" smtClean="0">
                <a:solidFill>
                  <a:srgbClr val="FFAD47"/>
                </a:solidFill>
              </a:rPr>
              <a:t>Act with immediacy when needs are pressing</a:t>
            </a:r>
          </a:p>
          <a:p>
            <a:pPr marL="982980" lvl="1" indent="-514350">
              <a:buFont typeface="+mj-lt"/>
              <a:buAutoNum type="arabicPeriod"/>
            </a:pPr>
            <a:r>
              <a:rPr lang="en-AU" sz="2600" i="1" dirty="0" smtClean="0">
                <a:solidFill>
                  <a:srgbClr val="FFFF00"/>
                </a:solidFill>
              </a:rPr>
              <a:t>As in </a:t>
            </a:r>
            <a:r>
              <a:rPr lang="en-AU" sz="2600" i="1" dirty="0" smtClean="0">
                <a:solidFill>
                  <a:srgbClr val="42EFE8"/>
                </a:solidFill>
              </a:rPr>
              <a:t>current drought</a:t>
            </a:r>
            <a:r>
              <a:rPr lang="en-AU" sz="2600" i="1" dirty="0" smtClean="0">
                <a:solidFill>
                  <a:srgbClr val="FFFF00"/>
                </a:solidFill>
              </a:rPr>
              <a:t> and </a:t>
            </a:r>
            <a:r>
              <a:rPr lang="en-AU" sz="2600" i="1" dirty="0" smtClean="0">
                <a:solidFill>
                  <a:schemeClr val="bg1"/>
                </a:solidFill>
              </a:rPr>
              <a:t>capital run down </a:t>
            </a:r>
            <a:r>
              <a:rPr lang="en-AU" sz="2600" i="1" dirty="0" smtClean="0">
                <a:solidFill>
                  <a:srgbClr val="FFFF00"/>
                </a:solidFill>
              </a:rPr>
              <a:t>crises</a:t>
            </a:r>
            <a:endParaRPr lang="en-US" sz="2600" i="1" dirty="0">
              <a:solidFill>
                <a:srgbClr val="FFFF00"/>
              </a:solidFill>
            </a:endParaRPr>
          </a:p>
          <a:p>
            <a:pPr marL="582930" indent="-514350">
              <a:buFont typeface="+mj-lt"/>
              <a:buAutoNum type="arabicPeriod"/>
            </a:pPr>
            <a:endParaRPr lang="en-AU" sz="2800" b="1" i="1" dirty="0">
              <a:solidFill>
                <a:srgbClr val="57CDFF"/>
              </a:solidFill>
            </a:endParaRPr>
          </a:p>
          <a:p>
            <a:pPr marL="582930" indent="-514350">
              <a:buFont typeface="+mj-lt"/>
              <a:buAutoNum type="arabicPeriod"/>
            </a:pPr>
            <a:endParaRPr lang="en-US" sz="3200" dirty="0">
              <a:solidFill>
                <a:srgbClr val="FFFF00"/>
              </a:solidFill>
            </a:endParaRPr>
          </a:p>
        </p:txBody>
      </p:sp>
      <p:sp>
        <p:nvSpPr>
          <p:cNvPr id="5" name="Slide Number Placeholder 4"/>
          <p:cNvSpPr>
            <a:spLocks noGrp="1"/>
          </p:cNvSpPr>
          <p:nvPr>
            <p:ph type="sldNum" sz="quarter" idx="12"/>
          </p:nvPr>
        </p:nvSpPr>
        <p:spPr/>
        <p:txBody>
          <a:bodyPr/>
          <a:lstStyle/>
          <a:p>
            <a:fld id="{A0231E1C-41CC-374C-9DD3-07A7B6DC794C}" type="slidenum">
              <a:rPr lang="en-US" smtClean="0"/>
              <a:t>29</a:t>
            </a:fld>
            <a:endParaRPr lang="en-US"/>
          </a:p>
        </p:txBody>
      </p:sp>
    </p:spTree>
    <p:extLst>
      <p:ext uri="{BB962C8B-B14F-4D97-AF65-F5344CB8AC3E}">
        <p14:creationId xmlns:p14="http://schemas.microsoft.com/office/powerpoint/2010/main" val="153546120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lumMod val="75000"/>
            <a:alpha val="59000"/>
          </a:schemeClr>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296261" y="274638"/>
            <a:ext cx="8509072" cy="1143000"/>
          </a:xfrm>
        </p:spPr>
        <p:txBody>
          <a:bodyPr>
            <a:normAutofit/>
          </a:bodyPr>
          <a:lstStyle/>
          <a:p>
            <a:r>
              <a:rPr lang="en-US" sz="2400" b="1" dirty="0" smtClean="0">
                <a:solidFill>
                  <a:srgbClr val="3366FF"/>
                </a:solidFill>
              </a:rPr>
              <a:t>An enterprising economy, society and nation</a:t>
            </a:r>
            <a:endParaRPr lang="en-US" sz="2400" b="1" dirty="0">
              <a:solidFill>
                <a:srgbClr val="3366FF"/>
              </a:solidFill>
            </a:endParaRPr>
          </a:p>
        </p:txBody>
      </p:sp>
      <p:sp>
        <p:nvSpPr>
          <p:cNvPr id="7" name="Text Placeholder 6"/>
          <p:cNvSpPr>
            <a:spLocks noGrp="1"/>
          </p:cNvSpPr>
          <p:nvPr>
            <p:ph type="body" idx="1"/>
          </p:nvPr>
        </p:nvSpPr>
        <p:spPr>
          <a:xfrm>
            <a:off x="840402" y="1535113"/>
            <a:ext cx="3502998" cy="639762"/>
          </a:xfrm>
        </p:spPr>
        <p:txBody>
          <a:bodyPr>
            <a:noAutofit/>
          </a:bodyPr>
          <a:lstStyle/>
          <a:p>
            <a:r>
              <a:rPr lang="en-US" sz="3600" b="1" dirty="0" smtClean="0">
                <a:solidFill>
                  <a:srgbClr val="FFAD47"/>
                </a:solidFill>
              </a:rPr>
              <a:t>True gold</a:t>
            </a:r>
            <a:endParaRPr lang="en-US" sz="3600" b="1" dirty="0">
              <a:solidFill>
                <a:srgbClr val="FFAD47"/>
              </a:solidFill>
            </a:endParaRPr>
          </a:p>
        </p:txBody>
      </p:sp>
      <p:sp>
        <p:nvSpPr>
          <p:cNvPr id="8" name="Text Placeholder 7"/>
          <p:cNvSpPr>
            <a:spLocks noGrp="1"/>
          </p:cNvSpPr>
          <p:nvPr>
            <p:ph type="body" sz="quarter" idx="3"/>
          </p:nvPr>
        </p:nvSpPr>
        <p:spPr>
          <a:xfrm>
            <a:off x="5037667" y="1535113"/>
            <a:ext cx="3420532" cy="639762"/>
          </a:xfrm>
        </p:spPr>
        <p:txBody>
          <a:bodyPr>
            <a:normAutofit lnSpcReduction="10000"/>
          </a:bodyPr>
          <a:lstStyle/>
          <a:p>
            <a:r>
              <a:rPr lang="en-US" sz="3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Fools </a:t>
            </a:r>
            <a:r>
              <a:rPr lang="en-US" sz="36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gold</a:t>
            </a:r>
            <a:r>
              <a:rPr lang="en-US" dirty="0" smtClean="0"/>
              <a:t>…</a:t>
            </a:r>
            <a:endParaRPr lang="en-US" dirty="0"/>
          </a:p>
        </p:txBody>
      </p:sp>
      <p:sp>
        <p:nvSpPr>
          <p:cNvPr id="3" name="Content Placeholder 2"/>
          <p:cNvSpPr>
            <a:spLocks noGrp="1"/>
          </p:cNvSpPr>
          <p:nvPr>
            <p:ph sz="quarter" idx="13"/>
          </p:nvPr>
        </p:nvSpPr>
        <p:spPr>
          <a:xfrm>
            <a:off x="666750" y="2265014"/>
            <a:ext cx="4091515" cy="2645653"/>
          </a:xfrm>
        </p:spPr>
        <p:txBody>
          <a:bodyPr>
            <a:normAutofit lnSpcReduction="10000"/>
          </a:bodyPr>
          <a:lstStyle/>
          <a:p>
            <a:r>
              <a:rPr lang="en-AU" sz="2600" i="1" dirty="0" smtClean="0">
                <a:solidFill>
                  <a:schemeClr val="accent1"/>
                </a:solidFill>
              </a:rPr>
              <a:t>Commitments</a:t>
            </a:r>
            <a:r>
              <a:rPr lang="en-AU" sz="2600" b="1" i="1" dirty="0" smtClean="0">
                <a:solidFill>
                  <a:schemeClr val="accent1"/>
                </a:solidFill>
              </a:rPr>
              <a:t> </a:t>
            </a:r>
            <a:r>
              <a:rPr lang="en-AU" sz="2600" i="1" dirty="0" smtClean="0">
                <a:solidFill>
                  <a:schemeClr val="accent1"/>
                </a:solidFill>
              </a:rPr>
              <a:t>to</a:t>
            </a:r>
            <a:r>
              <a:rPr lang="en-AU" sz="2600" b="1" i="1" dirty="0" smtClean="0">
                <a:solidFill>
                  <a:schemeClr val="accent1"/>
                </a:solidFill>
              </a:rPr>
              <a:t> profitable, sustained, effective </a:t>
            </a:r>
            <a:r>
              <a:rPr lang="en-AU" sz="2600" i="1" dirty="0" smtClean="0">
                <a:solidFill>
                  <a:schemeClr val="accent1"/>
                </a:solidFill>
              </a:rPr>
              <a:t>and</a:t>
            </a:r>
            <a:r>
              <a:rPr lang="en-AU" sz="2600" b="1" i="1" dirty="0" smtClean="0">
                <a:solidFill>
                  <a:schemeClr val="accent1"/>
                </a:solidFill>
              </a:rPr>
              <a:t> equitable </a:t>
            </a:r>
            <a:r>
              <a:rPr lang="en-AU" sz="2600" i="1" dirty="0" smtClean="0">
                <a:solidFill>
                  <a:schemeClr val="accent1"/>
                </a:solidFill>
              </a:rPr>
              <a:t>achievements with robust capitals@ times, places </a:t>
            </a:r>
            <a:r>
              <a:rPr lang="en-AU" sz="2600" i="1" dirty="0">
                <a:solidFill>
                  <a:schemeClr val="accent1"/>
                </a:solidFill>
              </a:rPr>
              <a:t>and </a:t>
            </a:r>
            <a:r>
              <a:rPr lang="en-AU" sz="2600" i="1" dirty="0" smtClean="0">
                <a:solidFill>
                  <a:schemeClr val="accent1"/>
                </a:solidFill>
              </a:rPr>
              <a:t>persons</a:t>
            </a:r>
          </a:p>
          <a:p>
            <a:pPr lvl="1"/>
            <a:r>
              <a:rPr lang="en-AU" sz="3200" b="1" i="1" dirty="0" smtClean="0">
                <a:solidFill>
                  <a:srgbClr val="FFAD47"/>
                </a:solidFill>
              </a:rPr>
              <a:t>Mutual advances</a:t>
            </a:r>
            <a:endParaRPr lang="en-US" sz="3200" b="1" i="1" dirty="0">
              <a:solidFill>
                <a:srgbClr val="FFAD47"/>
              </a:solidFill>
            </a:endParaRPr>
          </a:p>
        </p:txBody>
      </p:sp>
      <p:sp>
        <p:nvSpPr>
          <p:cNvPr id="9" name="Content Placeholder 8"/>
          <p:cNvSpPr>
            <a:spLocks noGrp="1"/>
          </p:cNvSpPr>
          <p:nvPr>
            <p:ph sz="quarter" idx="14"/>
          </p:nvPr>
        </p:nvSpPr>
        <p:spPr>
          <a:xfrm>
            <a:off x="4758266" y="2373134"/>
            <a:ext cx="4343402" cy="3389259"/>
          </a:xfrm>
        </p:spPr>
        <p:txBody>
          <a:bodyPr>
            <a:normAutofit/>
          </a:bodyPr>
          <a:lstStyle/>
          <a:p>
            <a:r>
              <a:rPr lang="en-US" sz="2400" dirty="0" smtClean="0">
                <a:solidFill>
                  <a:schemeClr val="bg2">
                    <a:lumMod val="50000"/>
                    <a:lumOff val="50000"/>
                  </a:schemeClr>
                </a:solidFill>
              </a:rPr>
              <a:t>Unprofitable, unsustainable inequitable and </a:t>
            </a:r>
            <a:r>
              <a:rPr lang="en-US" sz="2400" i="1" dirty="0" smtClean="0">
                <a:solidFill>
                  <a:schemeClr val="bg2">
                    <a:lumMod val="50000"/>
                    <a:lumOff val="50000"/>
                  </a:schemeClr>
                </a:solidFill>
              </a:rPr>
              <a:t>exclusive</a:t>
            </a:r>
            <a:r>
              <a:rPr lang="en-US" sz="2400" dirty="0" smtClean="0">
                <a:solidFill>
                  <a:schemeClr val="bg2">
                    <a:lumMod val="50000"/>
                    <a:lumOff val="50000"/>
                  </a:schemeClr>
                </a:solidFill>
              </a:rPr>
              <a:t> </a:t>
            </a:r>
            <a:r>
              <a:rPr lang="en-US" sz="2400" i="1" dirty="0" smtClean="0">
                <a:solidFill>
                  <a:schemeClr val="bg2">
                    <a:lumMod val="50000"/>
                    <a:lumOff val="50000"/>
                  </a:schemeClr>
                </a:solidFill>
              </a:rPr>
              <a:t>opportunism (as in the competitive market speculation of casino economies)</a:t>
            </a:r>
          </a:p>
          <a:p>
            <a:pPr lvl="2"/>
            <a:r>
              <a:rPr lang="en-US" sz="2600" b="1" i="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Beggar thy </a:t>
            </a:r>
            <a:r>
              <a:rPr lang="en-US" sz="2600" b="1" i="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neighbour</a:t>
            </a:r>
            <a:endParaRPr lang="en-US" sz="2600" b="1" i="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grpSp>
        <p:nvGrpSpPr>
          <p:cNvPr id="13" name="Group 12"/>
          <p:cNvGrpSpPr/>
          <p:nvPr/>
        </p:nvGrpSpPr>
        <p:grpSpPr>
          <a:xfrm>
            <a:off x="66854" y="2537079"/>
            <a:ext cx="896040" cy="2005604"/>
            <a:chOff x="44768" y="1973886"/>
            <a:chExt cx="896040" cy="2005604"/>
          </a:xfrm>
        </p:grpSpPr>
        <p:sp>
          <p:nvSpPr>
            <p:cNvPr id="10" name="TextBox 9"/>
            <p:cNvSpPr txBox="1"/>
            <p:nvPr/>
          </p:nvSpPr>
          <p:spPr>
            <a:xfrm>
              <a:off x="44768" y="1973886"/>
              <a:ext cx="466794" cy="769441"/>
            </a:xfrm>
            <a:prstGeom prst="rect">
              <a:avLst/>
            </a:prstGeom>
            <a:solidFill>
              <a:schemeClr val="accent1">
                <a:lumMod val="40000"/>
                <a:lumOff val="60000"/>
              </a:schemeClr>
            </a:solidFill>
          </p:spPr>
          <p:txBody>
            <a:bodyPr wrap="none" rtlCol="0">
              <a:spAutoFit/>
            </a:bodyPr>
            <a:lstStyle/>
            <a:p>
              <a:r>
                <a:rPr lang="en-US" sz="4400" b="1" dirty="0" smtClean="0">
                  <a:solidFill>
                    <a:srgbClr val="FFAD47"/>
                  </a:solidFill>
                  <a:latin typeface="Times New Roman"/>
                  <a:cs typeface="Times New Roman"/>
                </a:rPr>
                <a:t>1</a:t>
              </a:r>
              <a:endParaRPr lang="en-US" sz="4400" b="1" dirty="0">
                <a:solidFill>
                  <a:srgbClr val="FFAD47"/>
                </a:solidFill>
                <a:latin typeface="Times New Roman"/>
                <a:cs typeface="Times New Roman"/>
              </a:endParaRPr>
            </a:p>
          </p:txBody>
        </p:sp>
        <p:sp>
          <p:nvSpPr>
            <p:cNvPr id="11" name="TextBox 10"/>
            <p:cNvSpPr txBox="1"/>
            <p:nvPr/>
          </p:nvSpPr>
          <p:spPr>
            <a:xfrm>
              <a:off x="274175" y="2593008"/>
              <a:ext cx="466794" cy="769441"/>
            </a:xfrm>
            <a:prstGeom prst="rect">
              <a:avLst/>
            </a:prstGeom>
            <a:solidFill>
              <a:schemeClr val="accent1">
                <a:lumMod val="40000"/>
                <a:lumOff val="60000"/>
              </a:schemeClr>
            </a:solidFill>
          </p:spPr>
          <p:txBody>
            <a:bodyPr wrap="none" rtlCol="0">
              <a:spAutoFit/>
            </a:bodyPr>
            <a:lstStyle/>
            <a:p>
              <a:r>
                <a:rPr lang="en-US" sz="4400" b="1" dirty="0">
                  <a:solidFill>
                    <a:srgbClr val="FFAD47"/>
                  </a:solidFill>
                  <a:latin typeface="Times New Roman"/>
                  <a:cs typeface="Times New Roman"/>
                </a:rPr>
                <a:t>2</a:t>
              </a:r>
            </a:p>
          </p:txBody>
        </p:sp>
        <p:sp>
          <p:nvSpPr>
            <p:cNvPr id="12" name="TextBox 11"/>
            <p:cNvSpPr txBox="1"/>
            <p:nvPr/>
          </p:nvSpPr>
          <p:spPr>
            <a:xfrm>
              <a:off x="474014" y="3210049"/>
              <a:ext cx="466794" cy="769441"/>
            </a:xfrm>
            <a:prstGeom prst="rect">
              <a:avLst/>
            </a:prstGeom>
            <a:solidFill>
              <a:schemeClr val="accent1">
                <a:lumMod val="40000"/>
                <a:lumOff val="60000"/>
              </a:schemeClr>
            </a:solidFill>
          </p:spPr>
          <p:txBody>
            <a:bodyPr wrap="none" rtlCol="0">
              <a:spAutoFit/>
            </a:bodyPr>
            <a:lstStyle/>
            <a:p>
              <a:r>
                <a:rPr lang="en-US" sz="4400" b="1" dirty="0" smtClean="0">
                  <a:solidFill>
                    <a:srgbClr val="FFAD47"/>
                  </a:solidFill>
                  <a:latin typeface="Times New Roman"/>
                  <a:cs typeface="Times New Roman"/>
                </a:rPr>
                <a:t>3</a:t>
              </a:r>
              <a:endParaRPr lang="en-US" sz="4400" b="1" dirty="0">
                <a:solidFill>
                  <a:srgbClr val="FFAD47"/>
                </a:solidFill>
                <a:latin typeface="Times New Roman"/>
                <a:cs typeface="Times New Roman"/>
              </a:endParaRPr>
            </a:p>
          </p:txBody>
        </p:sp>
      </p:grpSp>
      <p:sp>
        <p:nvSpPr>
          <p:cNvPr id="2" name="Slide Number Placeholder 1"/>
          <p:cNvSpPr>
            <a:spLocks noGrp="1"/>
          </p:cNvSpPr>
          <p:nvPr>
            <p:ph type="sldNum" sz="quarter" idx="12"/>
          </p:nvPr>
        </p:nvSpPr>
        <p:spPr/>
        <p:txBody>
          <a:bodyPr/>
          <a:lstStyle/>
          <a:p>
            <a:fld id="{A0231E1C-41CC-374C-9DD3-07A7B6DC794C}" type="slidenum">
              <a:rPr lang="en-US" smtClean="0"/>
              <a:t>30</a:t>
            </a:fld>
            <a:endParaRPr lang="en-US"/>
          </a:p>
        </p:txBody>
      </p:sp>
    </p:spTree>
    <p:extLst>
      <p:ext uri="{BB962C8B-B14F-4D97-AF65-F5344CB8AC3E}">
        <p14:creationId xmlns:p14="http://schemas.microsoft.com/office/powerpoint/2010/main" val="98704480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55607195"/>
              </p:ext>
            </p:extLst>
          </p:nvPr>
        </p:nvGraphicFramePr>
        <p:xfrm>
          <a:off x="940522" y="563197"/>
          <a:ext cx="77724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p:cNvPicPr>
            <a:picLocks noChangeAspect="1"/>
          </p:cNvPicPr>
          <p:nvPr/>
        </p:nvPicPr>
        <p:blipFill>
          <a:blip r:embed="rId7"/>
          <a:stretch>
            <a:fillRect/>
          </a:stretch>
        </p:blipFill>
        <p:spPr>
          <a:xfrm>
            <a:off x="4159248" y="4568754"/>
            <a:ext cx="2332126" cy="2332126"/>
          </a:xfrm>
          <a:prstGeom prst="rect">
            <a:avLst/>
          </a:prstGeom>
        </p:spPr>
      </p:pic>
      <p:sp>
        <p:nvSpPr>
          <p:cNvPr id="9" name="TextBox 8"/>
          <p:cNvSpPr txBox="1"/>
          <p:nvPr/>
        </p:nvSpPr>
        <p:spPr>
          <a:xfrm>
            <a:off x="4275666" y="5261055"/>
            <a:ext cx="2237675" cy="807914"/>
          </a:xfrm>
          <a:prstGeom prst="rect">
            <a:avLst/>
          </a:prstGeom>
          <a:noFill/>
        </p:spPr>
        <p:txBody>
          <a:bodyPr wrap="square" rtlCol="0">
            <a:spAutoFit/>
          </a:bodyPr>
          <a:lstStyle/>
          <a:p>
            <a:r>
              <a:rPr lang="en-US" sz="1050" b="1" dirty="0" smtClean="0">
                <a:solidFill>
                  <a:srgbClr val="008000"/>
                </a:solidFill>
              </a:rPr>
              <a:t>Build Own Operate &amp; Develop</a:t>
            </a:r>
          </a:p>
          <a:p>
            <a:r>
              <a:rPr lang="en-US" b="1" dirty="0" smtClean="0">
                <a:solidFill>
                  <a:srgbClr val="008000"/>
                </a:solidFill>
              </a:rPr>
              <a:t>ENHANCED </a:t>
            </a:r>
          </a:p>
          <a:p>
            <a:pPr algn="r"/>
            <a:r>
              <a:rPr lang="en-US" b="1" dirty="0" smtClean="0">
                <a:solidFill>
                  <a:srgbClr val="008000"/>
                </a:solidFill>
              </a:rPr>
              <a:t>CAPITALS</a:t>
            </a:r>
            <a:endParaRPr lang="en-US" b="1" dirty="0">
              <a:solidFill>
                <a:srgbClr val="008000"/>
              </a:solidFill>
            </a:endParaRPr>
          </a:p>
        </p:txBody>
      </p:sp>
      <p:sp>
        <p:nvSpPr>
          <p:cNvPr id="3" name="Slide Number Placeholder 2"/>
          <p:cNvSpPr>
            <a:spLocks noGrp="1"/>
          </p:cNvSpPr>
          <p:nvPr>
            <p:ph type="sldNum" sz="quarter" idx="12"/>
          </p:nvPr>
        </p:nvSpPr>
        <p:spPr/>
        <p:txBody>
          <a:bodyPr/>
          <a:lstStyle/>
          <a:p>
            <a:fld id="{A0231E1C-41CC-374C-9DD3-07A7B6DC794C}" type="slidenum">
              <a:rPr lang="en-US" smtClean="0"/>
              <a:t>31</a:t>
            </a:fld>
            <a:endParaRPr lang="en-US"/>
          </a:p>
        </p:txBody>
      </p:sp>
      <p:sp>
        <p:nvSpPr>
          <p:cNvPr id="7" name="Sun 6"/>
          <p:cNvSpPr/>
          <p:nvPr/>
        </p:nvSpPr>
        <p:spPr>
          <a:xfrm>
            <a:off x="4099630" y="3429594"/>
            <a:ext cx="822960" cy="822960"/>
          </a:xfrm>
          <a:prstGeom prst="sun">
            <a:avLst/>
          </a:prstGeom>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un 4"/>
          <p:cNvSpPr/>
          <p:nvPr/>
        </p:nvSpPr>
        <p:spPr>
          <a:xfrm>
            <a:off x="3268300" y="3289454"/>
            <a:ext cx="914400" cy="914400"/>
          </a:xfrm>
          <a:prstGeom prst="sun">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2"/>
              </a:solidFill>
            </a:endParaRPr>
          </a:p>
        </p:txBody>
      </p:sp>
      <p:sp>
        <p:nvSpPr>
          <p:cNvPr id="10" name="Title 1"/>
          <p:cNvSpPr txBox="1">
            <a:spLocks/>
          </p:cNvSpPr>
          <p:nvPr/>
        </p:nvSpPr>
        <p:spPr>
          <a:xfrm>
            <a:off x="676274" y="8804"/>
            <a:ext cx="7198783" cy="564666"/>
          </a:xfrm>
          <a:prstGeom prst="rect">
            <a:avLst/>
          </a:prstGeom>
        </p:spPr>
        <p:txBody>
          <a:bodyPr vert="horz" lIns="0" tIns="45720" rIns="0" bIns="45720" rtlCol="0" anchor="ctr">
            <a:normAutofit fontScale="90000" lnSpcReduction="10000"/>
          </a:bodyPr>
          <a:lst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cap="none" dirty="0" smtClean="0">
                <a:solidFill>
                  <a:srgbClr val="FFFF00"/>
                </a:solidFill>
                <a:latin typeface="+mn-lt"/>
              </a:rPr>
              <a:t>Building a basis of ongoing prosperity</a:t>
            </a:r>
            <a:endParaRPr lang="en-US" b="1" cap="none" dirty="0">
              <a:solidFill>
                <a:srgbClr val="FFFF00"/>
              </a:solidFill>
              <a:latin typeface="+mn-lt"/>
            </a:endParaRPr>
          </a:p>
        </p:txBody>
      </p:sp>
      <p:sp>
        <p:nvSpPr>
          <p:cNvPr id="11" name="Sun 10"/>
          <p:cNvSpPr/>
          <p:nvPr/>
        </p:nvSpPr>
        <p:spPr>
          <a:xfrm>
            <a:off x="5000455" y="3660170"/>
            <a:ext cx="822960" cy="822960"/>
          </a:xfrm>
          <a:prstGeom prst="sun">
            <a:avLst/>
          </a:prstGeom>
          <a:solidFill>
            <a:srgbClr val="42EFE8"/>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Sun 11"/>
          <p:cNvSpPr/>
          <p:nvPr/>
        </p:nvSpPr>
        <p:spPr>
          <a:xfrm>
            <a:off x="4666154" y="3926507"/>
            <a:ext cx="822960" cy="822960"/>
          </a:xfrm>
          <a:prstGeom prst="sun">
            <a:avLst/>
          </a:prstGeom>
          <a:solidFill>
            <a:srgbClr val="F200FB"/>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Sun 12"/>
          <p:cNvSpPr/>
          <p:nvPr/>
        </p:nvSpPr>
        <p:spPr>
          <a:xfrm>
            <a:off x="5475681" y="3938836"/>
            <a:ext cx="822960" cy="822960"/>
          </a:xfrm>
          <a:prstGeom prst="sun">
            <a:avLst/>
          </a:prstGeom>
          <a:ln/>
        </p:spPr>
        <p:style>
          <a:lnRef idx="1">
            <a:schemeClr val="accent1"/>
          </a:lnRef>
          <a:fillRef idx="3">
            <a:schemeClr val="accent1"/>
          </a:fillRef>
          <a:effectRef idx="2">
            <a:schemeClr val="accent1"/>
          </a:effectRef>
          <a:fontRef idx="minor">
            <a:schemeClr val="lt1"/>
          </a:fontRef>
        </p:style>
        <p:txBody>
          <a:bodyPr/>
          <a:lstStyle/>
          <a:p>
            <a:endParaRPr lang="en-US">
              <a:solidFill>
                <a:srgbClr val="FFAD47"/>
              </a:solidFill>
            </a:endParaRPr>
          </a:p>
        </p:txBody>
      </p:sp>
      <p:sp>
        <p:nvSpPr>
          <p:cNvPr id="14" name="Title 1"/>
          <p:cNvSpPr txBox="1">
            <a:spLocks/>
          </p:cNvSpPr>
          <p:nvPr/>
        </p:nvSpPr>
        <p:spPr>
          <a:xfrm>
            <a:off x="2904043" y="4031568"/>
            <a:ext cx="5686695" cy="564666"/>
          </a:xfrm>
          <a:prstGeom prst="rect">
            <a:avLst/>
          </a:prstGeom>
        </p:spPr>
        <p:txBody>
          <a:bodyPr vert="horz" lIns="0" tIns="45720" rIns="0" bIns="45720" rtlCol="0" anchor="ctr">
            <a:normAutofit fontScale="90000" lnSpcReduction="10000"/>
          </a:bodyPr>
          <a:lst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cap="none" dirty="0" smtClean="0">
                <a:solidFill>
                  <a:srgbClr val="3366FF"/>
                </a:solidFill>
              </a:rPr>
              <a:t>Adequate Factor incomes</a:t>
            </a:r>
            <a:endParaRPr lang="en-US" b="1" cap="none" dirty="0">
              <a:solidFill>
                <a:srgbClr val="3366FF"/>
              </a:solidFill>
            </a:endParaRPr>
          </a:p>
        </p:txBody>
      </p:sp>
      <p:sp>
        <p:nvSpPr>
          <p:cNvPr id="16" name="Sun 15"/>
          <p:cNvSpPr/>
          <p:nvPr/>
        </p:nvSpPr>
        <p:spPr>
          <a:xfrm>
            <a:off x="5615499" y="3258016"/>
            <a:ext cx="822960" cy="822960"/>
          </a:xfrm>
          <a:prstGeom prst="sun">
            <a:avLst/>
          </a:prstGeom>
          <a:solidFill>
            <a:srgbClr val="FFAD47"/>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TextBox 16"/>
          <p:cNvSpPr txBox="1"/>
          <p:nvPr/>
        </p:nvSpPr>
        <p:spPr>
          <a:xfrm>
            <a:off x="4076870" y="6267776"/>
            <a:ext cx="1454244" cy="338554"/>
          </a:xfrm>
          <a:prstGeom prst="rect">
            <a:avLst/>
          </a:prstGeom>
          <a:noFill/>
        </p:spPr>
        <p:txBody>
          <a:bodyPr wrap="none" rtlCol="0">
            <a:spAutoFit/>
          </a:bodyPr>
          <a:lstStyle/>
          <a:p>
            <a:r>
              <a:rPr lang="en-US" sz="1600" b="1" dirty="0" smtClean="0">
                <a:solidFill>
                  <a:schemeClr val="bg1"/>
                </a:solidFill>
              </a:rPr>
              <a:t>Base country</a:t>
            </a:r>
            <a:endParaRPr lang="en-US" sz="1600" b="1" dirty="0">
              <a:solidFill>
                <a:schemeClr val="bg1"/>
              </a:solidFill>
            </a:endParaRPr>
          </a:p>
        </p:txBody>
      </p:sp>
    </p:spTree>
    <p:extLst>
      <p:ext uri="{BB962C8B-B14F-4D97-AF65-F5344CB8AC3E}">
        <p14:creationId xmlns:p14="http://schemas.microsoft.com/office/powerpoint/2010/main" val="197156717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lstStyle/>
          <a:p>
            <a:endParaRPr lang="en-US" dirty="0" smtClean="0"/>
          </a:p>
          <a:p>
            <a:endParaRPr lang="en-US" dirty="0"/>
          </a:p>
        </p:txBody>
      </p:sp>
      <p:sp>
        <p:nvSpPr>
          <p:cNvPr id="7" name="Text Placeholder 6"/>
          <p:cNvSpPr>
            <a:spLocks noGrp="1"/>
          </p:cNvSpPr>
          <p:nvPr>
            <p:ph type="body" sz="half" idx="15"/>
          </p:nvPr>
        </p:nvSpPr>
        <p:spPr>
          <a:xfrm>
            <a:off x="5937249" y="5640906"/>
            <a:ext cx="2427381" cy="709084"/>
          </a:xfrm>
        </p:spPr>
        <p:txBody>
          <a:bodyPr>
            <a:normAutofit/>
          </a:bodyPr>
          <a:lstStyle/>
          <a:p>
            <a:r>
              <a:rPr lang="en-US" sz="2400" b="1" i="1" dirty="0" smtClean="0">
                <a:solidFill>
                  <a:srgbClr val="00FF00"/>
                </a:solidFill>
              </a:rPr>
              <a:t>Questions?</a:t>
            </a:r>
            <a:endParaRPr lang="en-US" sz="2400" b="1" i="1" dirty="0">
              <a:solidFill>
                <a:srgbClr val="00FF00"/>
              </a:solidFill>
            </a:endParaRPr>
          </a:p>
        </p:txBody>
      </p:sp>
      <p:sp>
        <p:nvSpPr>
          <p:cNvPr id="8" name="Text Placeholder 7"/>
          <p:cNvSpPr>
            <a:spLocks noGrp="1"/>
          </p:cNvSpPr>
          <p:nvPr>
            <p:ph type="body" sz="half" idx="16"/>
          </p:nvPr>
        </p:nvSpPr>
        <p:spPr>
          <a:xfrm>
            <a:off x="5598583" y="4328250"/>
            <a:ext cx="3316817" cy="1068333"/>
          </a:xfrm>
        </p:spPr>
        <p:txBody>
          <a:bodyPr/>
          <a:lstStyle/>
          <a:p>
            <a:endParaRPr lang="en-US" sz="3600" b="1" dirty="0" smtClean="0"/>
          </a:p>
          <a:p>
            <a:endParaRPr lang="en-US" sz="3600" b="1" dirty="0"/>
          </a:p>
          <a:p>
            <a:endParaRPr lang="en-US" sz="3600" b="1" dirty="0" smtClean="0"/>
          </a:p>
          <a:p>
            <a:r>
              <a:rPr lang="en-US" sz="3600" i="1" dirty="0" smtClean="0"/>
              <a:t>Thank you SWQ!</a:t>
            </a:r>
            <a:endParaRPr lang="en-US" sz="3600" i="1" dirty="0"/>
          </a:p>
        </p:txBody>
      </p:sp>
      <p:sp>
        <p:nvSpPr>
          <p:cNvPr id="9" name="Text Placeholder 8"/>
          <p:cNvSpPr>
            <a:spLocks noGrp="1"/>
          </p:cNvSpPr>
          <p:nvPr>
            <p:ph type="body" sz="half" idx="17"/>
          </p:nvPr>
        </p:nvSpPr>
        <p:spPr>
          <a:xfrm>
            <a:off x="285450" y="4921250"/>
            <a:ext cx="4085467" cy="1153583"/>
          </a:xfrm>
        </p:spPr>
        <p:txBody>
          <a:bodyPr/>
          <a:lstStyle/>
          <a:p>
            <a:pPr algn="r"/>
            <a:r>
              <a:rPr lang="en-US" sz="2800" b="1" dirty="0" smtClean="0">
                <a:solidFill>
                  <a:srgbClr val="42EFE8"/>
                </a:solidFill>
              </a:rPr>
              <a:t> </a:t>
            </a:r>
            <a:r>
              <a:rPr lang="en-US" sz="2400" i="1" dirty="0" smtClean="0">
                <a:solidFill>
                  <a:srgbClr val="FFAD47"/>
                </a:solidFill>
              </a:rPr>
              <a:t>Copies at </a:t>
            </a:r>
            <a:r>
              <a:rPr lang="en-US" sz="2400" b="1" dirty="0" err="1" smtClean="0">
                <a:solidFill>
                  <a:srgbClr val="FFAD47"/>
                </a:solidFill>
              </a:rPr>
              <a:t>ruraloz.net</a:t>
            </a:r>
            <a:endParaRPr lang="en-US" sz="2800" b="1" dirty="0" smtClean="0">
              <a:solidFill>
                <a:srgbClr val="FFAD47"/>
              </a:solidFill>
            </a:endParaRPr>
          </a:p>
          <a:p>
            <a:pPr algn="r"/>
            <a:endParaRPr lang="en-US" sz="2800" b="1" dirty="0">
              <a:solidFill>
                <a:srgbClr val="42EFE8"/>
              </a:solidFill>
            </a:endParaRPr>
          </a:p>
          <a:p>
            <a:pPr algn="r"/>
            <a:r>
              <a:rPr lang="en-US" sz="2400" dirty="0" smtClean="0">
                <a:solidFill>
                  <a:srgbClr val="42EFE8"/>
                </a:solidFill>
                <a:hlinkClick r:id="rId2"/>
              </a:rPr>
              <a:t>m.mcgovern@qut.edu.au</a:t>
            </a:r>
            <a:endParaRPr lang="en-US" sz="2400" dirty="0" smtClean="0">
              <a:solidFill>
                <a:srgbClr val="42EFE8"/>
              </a:solidFill>
            </a:endParaRPr>
          </a:p>
        </p:txBody>
      </p:sp>
      <p:sp>
        <p:nvSpPr>
          <p:cNvPr id="2" name="Slide Number Placeholder 1"/>
          <p:cNvSpPr>
            <a:spLocks noGrp="1"/>
          </p:cNvSpPr>
          <p:nvPr>
            <p:ph type="sldNum" sz="quarter" idx="12"/>
          </p:nvPr>
        </p:nvSpPr>
        <p:spPr/>
        <p:txBody>
          <a:bodyPr/>
          <a:lstStyle/>
          <a:p>
            <a:fld id="{A0231E1C-41CC-374C-9DD3-07A7B6DC794C}" type="slidenum">
              <a:rPr lang="en-US" smtClean="0"/>
              <a:t>32</a:t>
            </a:fld>
            <a:endParaRPr lang="en-US"/>
          </a:p>
        </p:txBody>
      </p:sp>
      <p:sp>
        <p:nvSpPr>
          <p:cNvPr id="10" name="TextBox 9"/>
          <p:cNvSpPr txBox="1"/>
          <p:nvPr/>
        </p:nvSpPr>
        <p:spPr>
          <a:xfrm>
            <a:off x="285451" y="348213"/>
            <a:ext cx="8519882" cy="4339650"/>
          </a:xfrm>
          <a:prstGeom prst="rect">
            <a:avLst/>
          </a:prstGeom>
          <a:noFill/>
        </p:spPr>
        <p:txBody>
          <a:bodyPr wrap="square" rtlCol="0">
            <a:spAutoFit/>
          </a:bodyPr>
          <a:lstStyle/>
          <a:p>
            <a:r>
              <a:rPr lang="en-US" sz="1600" dirty="0" smtClean="0">
                <a:solidFill>
                  <a:srgbClr val="FFAD47"/>
                </a:solidFill>
              </a:rPr>
              <a:t>After 40 years</a:t>
            </a:r>
          </a:p>
          <a:p>
            <a:r>
              <a:rPr lang="en-US" sz="2800" b="1" dirty="0" smtClean="0">
                <a:solidFill>
                  <a:srgbClr val="FF0000"/>
                </a:solidFill>
              </a:rPr>
              <a:t>IT’S TIME… </a:t>
            </a:r>
          </a:p>
          <a:p>
            <a:r>
              <a:rPr lang="en-US" sz="2400" dirty="0" smtClean="0">
                <a:solidFill>
                  <a:schemeClr val="accent2">
                    <a:lumMod val="60000"/>
                    <a:lumOff val="40000"/>
                  </a:schemeClr>
                </a:solidFill>
              </a:rPr>
              <a:t>to move </a:t>
            </a:r>
            <a:r>
              <a:rPr lang="en-US" sz="2400" i="1" dirty="0" smtClean="0">
                <a:solidFill>
                  <a:schemeClr val="accent5">
                    <a:lumMod val="75000"/>
                  </a:schemeClr>
                </a:solidFill>
              </a:rPr>
              <a:t>beyond the Whitlam put</a:t>
            </a:r>
            <a:endParaRPr lang="en-US" sz="2400" dirty="0" smtClean="0">
              <a:solidFill>
                <a:schemeClr val="accent5">
                  <a:lumMod val="75000"/>
                </a:schemeClr>
              </a:solidFill>
            </a:endParaRPr>
          </a:p>
          <a:p>
            <a:endParaRPr lang="en-US" sz="2000" dirty="0" smtClean="0"/>
          </a:p>
          <a:p>
            <a:r>
              <a:rPr lang="en-US" sz="2400" dirty="0" smtClean="0">
                <a:solidFill>
                  <a:srgbClr val="E9A573"/>
                </a:solidFill>
              </a:rPr>
              <a:t>The world has changed </a:t>
            </a:r>
            <a:r>
              <a:rPr lang="en-US" sz="2400" dirty="0" smtClean="0">
                <a:solidFill>
                  <a:srgbClr val="000000"/>
                </a:solidFill>
              </a:rPr>
              <a:t>but underlying </a:t>
            </a:r>
            <a:r>
              <a:rPr lang="en-US" sz="2400" dirty="0" smtClean="0">
                <a:solidFill>
                  <a:srgbClr val="57CDFF"/>
                </a:solidFill>
              </a:rPr>
              <a:t>thinking and policies </a:t>
            </a:r>
            <a:r>
              <a:rPr lang="en-US" sz="2400" dirty="0" smtClean="0">
                <a:solidFill>
                  <a:srgbClr val="000000"/>
                </a:solidFill>
              </a:rPr>
              <a:t>have not </a:t>
            </a:r>
            <a:r>
              <a:rPr lang="en-US" sz="2400" smtClean="0">
                <a:solidFill>
                  <a:srgbClr val="000000"/>
                </a:solidFill>
              </a:rPr>
              <a:t>adapted.  Result </a:t>
            </a:r>
            <a:r>
              <a:rPr lang="en-US" sz="2400" dirty="0" smtClean="0">
                <a:solidFill>
                  <a:srgbClr val="000000"/>
                </a:solidFill>
              </a:rPr>
              <a:t>is </a:t>
            </a:r>
            <a:r>
              <a:rPr lang="en-US" sz="2400" dirty="0" smtClean="0">
                <a:solidFill>
                  <a:srgbClr val="00FF00"/>
                </a:solidFill>
              </a:rPr>
              <a:t>unaddressed deep structural problems </a:t>
            </a:r>
            <a:r>
              <a:rPr lang="en-US" sz="2400" dirty="0" smtClean="0">
                <a:solidFill>
                  <a:srgbClr val="000000"/>
                </a:solidFill>
              </a:rPr>
              <a:t>impoverishing Australians and Australia.</a:t>
            </a:r>
          </a:p>
          <a:p>
            <a:endParaRPr lang="en-US" sz="2000" dirty="0"/>
          </a:p>
          <a:p>
            <a:r>
              <a:rPr lang="en-US" sz="2400" dirty="0" smtClean="0">
                <a:solidFill>
                  <a:srgbClr val="3366FF"/>
                </a:solidFill>
              </a:rPr>
              <a:t>The ARDB is a separate administrative and financial unit, one </a:t>
            </a:r>
            <a:r>
              <a:rPr lang="en-US" sz="2400" dirty="0" smtClean="0">
                <a:solidFill>
                  <a:srgbClr val="FF6FCF"/>
                </a:solidFill>
              </a:rPr>
              <a:t>not reliant upon the government budget,</a:t>
            </a:r>
            <a:r>
              <a:rPr lang="en-US" sz="2400" dirty="0" smtClean="0">
                <a:solidFill>
                  <a:srgbClr val="3366FF"/>
                </a:solidFill>
              </a:rPr>
              <a:t> that </a:t>
            </a:r>
            <a:r>
              <a:rPr lang="en-US" sz="2400" i="1" dirty="0" smtClean="0">
                <a:solidFill>
                  <a:srgbClr val="3366FF"/>
                </a:solidFill>
              </a:rPr>
              <a:t>properly constituted </a:t>
            </a:r>
            <a:r>
              <a:rPr lang="en-US" sz="2400" dirty="0" smtClean="0">
                <a:solidFill>
                  <a:srgbClr val="3366FF"/>
                </a:solidFill>
              </a:rPr>
              <a:t>could competently do much to “improve the wellbeing and prosperity of Australia and Australians” in town, country and city.</a:t>
            </a:r>
            <a:endParaRPr lang="en-US" sz="2400" dirty="0">
              <a:solidFill>
                <a:srgbClr val="3366FF"/>
              </a:solidFill>
            </a:endParaRPr>
          </a:p>
        </p:txBody>
      </p:sp>
    </p:spTree>
    <p:extLst>
      <p:ext uri="{BB962C8B-B14F-4D97-AF65-F5344CB8AC3E}">
        <p14:creationId xmlns:p14="http://schemas.microsoft.com/office/powerpoint/2010/main" val="48076639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addendum</a:t>
            </a:r>
            <a:endParaRPr lang="en-US" dirty="0"/>
          </a:p>
        </p:txBody>
      </p:sp>
      <p:sp>
        <p:nvSpPr>
          <p:cNvPr id="3" name="Text Placeholder 2"/>
          <p:cNvSpPr>
            <a:spLocks noGrp="1"/>
          </p:cNvSpPr>
          <p:nvPr>
            <p:ph type="body" idx="1"/>
          </p:nvPr>
        </p:nvSpPr>
        <p:spPr/>
        <p:txBody>
          <a:bodyPr/>
          <a:lstStyle/>
          <a:p>
            <a:r>
              <a:rPr lang="en-US" dirty="0" smtClean="0"/>
              <a:t>On a current policy issue</a:t>
            </a:r>
            <a:endParaRPr lang="en-US" dirty="0"/>
          </a:p>
        </p:txBody>
      </p:sp>
      <p:sp>
        <p:nvSpPr>
          <p:cNvPr id="4" name="Slide Number Placeholder 3"/>
          <p:cNvSpPr>
            <a:spLocks noGrp="1"/>
          </p:cNvSpPr>
          <p:nvPr>
            <p:ph type="sldNum" sz="quarter" idx="12"/>
          </p:nvPr>
        </p:nvSpPr>
        <p:spPr/>
        <p:txBody>
          <a:bodyPr/>
          <a:lstStyle/>
          <a:p>
            <a:fld id="{A0231E1C-41CC-374C-9DD3-07A7B6DC794C}" type="slidenum">
              <a:rPr lang="en-US" smtClean="0"/>
              <a:t>33</a:t>
            </a:fld>
            <a:endParaRPr lang="en-US"/>
          </a:p>
        </p:txBody>
      </p:sp>
    </p:spTree>
    <p:extLst>
      <p:ext uri="{BB962C8B-B14F-4D97-AF65-F5344CB8AC3E}">
        <p14:creationId xmlns:p14="http://schemas.microsoft.com/office/powerpoint/2010/main" val="384130377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cap="none" dirty="0" smtClean="0">
                <a:solidFill>
                  <a:srgbClr val="FF0000"/>
                </a:solidFill>
              </a:rPr>
              <a:t>Predispositions</a:t>
            </a:r>
            <a:r>
              <a:rPr lang="en-US" sz="2800" cap="none" dirty="0" smtClean="0"/>
              <a:t/>
            </a:r>
            <a:br>
              <a:rPr lang="en-US" sz="2800" cap="none" dirty="0" smtClean="0"/>
            </a:br>
            <a:r>
              <a:rPr lang="en-US" sz="2800" cap="none" dirty="0" smtClean="0"/>
              <a:t>Enterprise Orientations “around the shared table(s)”</a:t>
            </a:r>
            <a:endParaRPr lang="en-US" sz="2800" cap="none" dirty="0"/>
          </a:p>
        </p:txBody>
      </p:sp>
      <p:sp>
        <p:nvSpPr>
          <p:cNvPr id="5" name="Text Placeholder 4"/>
          <p:cNvSpPr>
            <a:spLocks noGrp="1"/>
          </p:cNvSpPr>
          <p:nvPr>
            <p:ph type="body" idx="1"/>
          </p:nvPr>
        </p:nvSpPr>
        <p:spPr>
          <a:xfrm>
            <a:off x="685800" y="1236952"/>
            <a:ext cx="3657600" cy="639762"/>
          </a:xfrm>
        </p:spPr>
        <p:txBody>
          <a:bodyPr/>
          <a:lstStyle/>
          <a:p>
            <a:r>
              <a:rPr lang="en-US" dirty="0" smtClean="0"/>
              <a:t>One Nation Enterprises  </a:t>
            </a:r>
            <a:r>
              <a:rPr lang="en-US" b="1" dirty="0" smtClean="0"/>
              <a:t>ONEs</a:t>
            </a:r>
            <a:endParaRPr lang="en-US" dirty="0"/>
          </a:p>
        </p:txBody>
      </p:sp>
      <p:sp>
        <p:nvSpPr>
          <p:cNvPr id="6" name="Text Placeholder 5"/>
          <p:cNvSpPr>
            <a:spLocks noGrp="1"/>
          </p:cNvSpPr>
          <p:nvPr>
            <p:ph type="body" sz="quarter" idx="3"/>
          </p:nvPr>
        </p:nvSpPr>
        <p:spPr>
          <a:xfrm>
            <a:off x="4800600" y="1236952"/>
            <a:ext cx="3657600" cy="639762"/>
          </a:xfrm>
        </p:spPr>
        <p:txBody>
          <a:bodyPr/>
          <a:lstStyle/>
          <a:p>
            <a:r>
              <a:rPr lang="en-US" dirty="0" smtClean="0"/>
              <a:t>Multi National Enterprises  </a:t>
            </a:r>
            <a:r>
              <a:rPr lang="en-US" b="1" dirty="0" smtClean="0"/>
              <a:t>MNEs</a:t>
            </a:r>
            <a:endParaRPr lang="en-US" dirty="0"/>
          </a:p>
        </p:txBody>
      </p:sp>
      <p:sp>
        <p:nvSpPr>
          <p:cNvPr id="7" name="Content Placeholder 6"/>
          <p:cNvSpPr>
            <a:spLocks noGrp="1"/>
          </p:cNvSpPr>
          <p:nvPr>
            <p:ph sz="quarter" idx="13"/>
          </p:nvPr>
        </p:nvSpPr>
        <p:spPr>
          <a:xfrm>
            <a:off x="685799" y="1955811"/>
            <a:ext cx="3908288" cy="3300896"/>
          </a:xfrm>
        </p:spPr>
        <p:txBody>
          <a:bodyPr>
            <a:normAutofit lnSpcReduction="10000"/>
          </a:bodyPr>
          <a:lstStyle/>
          <a:p>
            <a:r>
              <a:rPr lang="en-US" b="1" dirty="0" smtClean="0"/>
              <a:t>Confined to a single nation</a:t>
            </a:r>
          </a:p>
          <a:p>
            <a:pPr lvl="1"/>
            <a:r>
              <a:rPr lang="en-US" dirty="0" smtClean="0"/>
              <a:t>Factor mix confined</a:t>
            </a:r>
          </a:p>
          <a:p>
            <a:pPr lvl="1"/>
            <a:r>
              <a:rPr lang="en-US" dirty="0" smtClean="0"/>
              <a:t>Products</a:t>
            </a:r>
          </a:p>
          <a:p>
            <a:pPr lvl="1"/>
            <a:r>
              <a:rPr lang="en-US" dirty="0" smtClean="0"/>
              <a:t>Returns, consistently accounted</a:t>
            </a:r>
          </a:p>
          <a:p>
            <a:pPr lvl="1"/>
            <a:r>
              <a:rPr lang="en-US" dirty="0" smtClean="0"/>
              <a:t>Citizens</a:t>
            </a:r>
          </a:p>
          <a:p>
            <a:pPr lvl="1"/>
            <a:r>
              <a:rPr lang="en-US" dirty="0" smtClean="0"/>
              <a:t>Intra-national arbitrage as </a:t>
            </a:r>
            <a:r>
              <a:rPr lang="en-US" dirty="0"/>
              <a:t>o</a:t>
            </a:r>
            <a:r>
              <a:rPr lang="en-US" dirty="0" smtClean="0"/>
              <a:t>wned </a:t>
            </a:r>
            <a:r>
              <a:rPr lang="en-US" dirty="0"/>
              <a:t>and operated “locally</a:t>
            </a:r>
            <a:r>
              <a:rPr lang="en-US" dirty="0" smtClean="0"/>
              <a:t>”</a:t>
            </a:r>
          </a:p>
          <a:p>
            <a:pPr lvl="1"/>
            <a:r>
              <a:rPr lang="en-US" dirty="0" smtClean="0"/>
              <a:t>Single encompassing jurisdiction</a:t>
            </a:r>
          </a:p>
          <a:p>
            <a:pPr lvl="1"/>
            <a:r>
              <a:rPr lang="en-US" dirty="0" smtClean="0"/>
              <a:t>Internal national competition</a:t>
            </a:r>
          </a:p>
          <a:p>
            <a:pPr lvl="1"/>
            <a:r>
              <a:rPr lang="en-US" dirty="0" smtClean="0"/>
              <a:t>“Each” may be a domestic champion.</a:t>
            </a:r>
          </a:p>
          <a:p>
            <a:pPr lvl="1"/>
            <a:endParaRPr lang="en-US" dirty="0"/>
          </a:p>
        </p:txBody>
      </p:sp>
      <p:sp>
        <p:nvSpPr>
          <p:cNvPr id="8" name="Content Placeholder 7"/>
          <p:cNvSpPr>
            <a:spLocks noGrp="1"/>
          </p:cNvSpPr>
          <p:nvPr>
            <p:ph sz="quarter" idx="14"/>
          </p:nvPr>
        </p:nvSpPr>
        <p:spPr>
          <a:xfrm>
            <a:off x="4594087" y="1933724"/>
            <a:ext cx="4395304" cy="3510715"/>
          </a:xfrm>
        </p:spPr>
        <p:txBody>
          <a:bodyPr>
            <a:normAutofit lnSpcReduction="10000"/>
          </a:bodyPr>
          <a:lstStyle/>
          <a:p>
            <a:r>
              <a:rPr lang="en-US" b="1" dirty="0" smtClean="0"/>
              <a:t>Spread across several nations</a:t>
            </a:r>
          </a:p>
          <a:p>
            <a:pPr lvl="1"/>
            <a:r>
              <a:rPr lang="en-US" dirty="0" smtClean="0"/>
              <a:t>Factor mixes “smorgasbords”</a:t>
            </a:r>
          </a:p>
          <a:p>
            <a:pPr lvl="1"/>
            <a:r>
              <a:rPr lang="en-US" dirty="0" smtClean="0"/>
              <a:t>Product distributions</a:t>
            </a:r>
          </a:p>
          <a:p>
            <a:pPr lvl="1"/>
            <a:r>
              <a:rPr lang="en-US" dirty="0" smtClean="0"/>
              <a:t>Multiply Accounted Returns (alt currencies)</a:t>
            </a:r>
          </a:p>
          <a:p>
            <a:pPr lvl="1"/>
            <a:r>
              <a:rPr lang="en-US" dirty="0" smtClean="0"/>
              <a:t>Stakeholders</a:t>
            </a:r>
          </a:p>
          <a:p>
            <a:pPr lvl="1"/>
            <a:r>
              <a:rPr lang="en-US" dirty="0" smtClean="0"/>
              <a:t>Intra-</a:t>
            </a:r>
            <a:r>
              <a:rPr lang="en-US" dirty="0" err="1" smtClean="0"/>
              <a:t>organisational</a:t>
            </a:r>
            <a:r>
              <a:rPr lang="en-US" dirty="0" smtClean="0"/>
              <a:t> and Inter-national arbitrage (trading for advantage)</a:t>
            </a:r>
          </a:p>
          <a:p>
            <a:pPr lvl="1"/>
            <a:r>
              <a:rPr lang="en-US" dirty="0" smtClean="0"/>
              <a:t>Many competing jurisdictions</a:t>
            </a:r>
          </a:p>
          <a:p>
            <a:pPr lvl="1"/>
            <a:r>
              <a:rPr lang="en-US" dirty="0" smtClean="0"/>
              <a:t>Multiple national competitions</a:t>
            </a:r>
          </a:p>
          <a:p>
            <a:pPr lvl="1"/>
            <a:r>
              <a:rPr lang="en-US" dirty="0" smtClean="0"/>
              <a:t>Each nation may promote its champion(s) internally and externally</a:t>
            </a:r>
          </a:p>
        </p:txBody>
      </p:sp>
      <p:sp>
        <p:nvSpPr>
          <p:cNvPr id="9" name="TextBox 8"/>
          <p:cNvSpPr txBox="1"/>
          <p:nvPr/>
        </p:nvSpPr>
        <p:spPr>
          <a:xfrm>
            <a:off x="456535" y="5163462"/>
            <a:ext cx="8850349" cy="369332"/>
          </a:xfrm>
          <a:prstGeom prst="rect">
            <a:avLst/>
          </a:prstGeom>
          <a:noFill/>
        </p:spPr>
        <p:txBody>
          <a:bodyPr wrap="none" rtlCol="0">
            <a:spAutoFit/>
          </a:bodyPr>
          <a:lstStyle/>
          <a:p>
            <a:r>
              <a:rPr lang="en-US" dirty="0" smtClean="0">
                <a:solidFill>
                  <a:srgbClr val="42EFE8"/>
                </a:solidFill>
              </a:rPr>
              <a:t>Choice sets and </a:t>
            </a:r>
            <a:r>
              <a:rPr lang="en-US" b="1" i="1" dirty="0" smtClean="0">
                <a:solidFill>
                  <a:srgbClr val="42EFE8"/>
                </a:solidFill>
              </a:rPr>
              <a:t>potential impact distributions </a:t>
            </a:r>
            <a:r>
              <a:rPr lang="en-US" dirty="0" smtClean="0">
                <a:solidFill>
                  <a:srgbClr val="42EFE8"/>
                </a:solidFill>
              </a:rPr>
              <a:t>vary significantly between MNEs and ONEs </a:t>
            </a:r>
            <a:endParaRPr lang="en-US" dirty="0">
              <a:solidFill>
                <a:srgbClr val="42EFE8"/>
              </a:solidFill>
            </a:endParaRPr>
          </a:p>
        </p:txBody>
      </p:sp>
      <p:sp>
        <p:nvSpPr>
          <p:cNvPr id="2" name="Slide Number Placeholder 1"/>
          <p:cNvSpPr>
            <a:spLocks noGrp="1"/>
          </p:cNvSpPr>
          <p:nvPr>
            <p:ph type="sldNum" sz="quarter" idx="12"/>
          </p:nvPr>
        </p:nvSpPr>
        <p:spPr/>
        <p:txBody>
          <a:bodyPr/>
          <a:lstStyle/>
          <a:p>
            <a:fld id="{A0231E1C-41CC-374C-9DD3-07A7B6DC794C}" type="slidenum">
              <a:rPr lang="en-US" smtClean="0"/>
              <a:t>34</a:t>
            </a:fld>
            <a:endParaRPr lang="en-US"/>
          </a:p>
        </p:txBody>
      </p:sp>
    </p:spTree>
    <p:extLst>
      <p:ext uri="{BB962C8B-B14F-4D97-AF65-F5344CB8AC3E}">
        <p14:creationId xmlns:p14="http://schemas.microsoft.com/office/powerpoint/2010/main" val="186562059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ustralia Growth and FDI.jpg"/>
          <p:cNvPicPr>
            <a:picLocks noGrp="1" noChangeAspect="1"/>
          </p:cNvPicPr>
          <p:nvPr>
            <p:ph type="pic" idx="1"/>
          </p:nvPr>
        </p:nvPicPr>
        <p:blipFill>
          <a:blip r:embed="rId2">
            <a:extLst>
              <a:ext uri="{28A0092B-C50C-407E-A947-70E740481C1C}">
                <a14:useLocalDpi xmlns:a14="http://schemas.microsoft.com/office/drawing/2010/main" val="0"/>
              </a:ext>
            </a:extLst>
          </a:blip>
          <a:srcRect t="8931" b="8931"/>
          <a:stretch>
            <a:fillRect/>
          </a:stretch>
        </p:blipFill>
        <p:spPr>
          <a:xfrm>
            <a:off x="4748688" y="320262"/>
            <a:ext cx="3886200" cy="4837042"/>
          </a:xfrm>
        </p:spPr>
      </p:pic>
      <p:sp>
        <p:nvSpPr>
          <p:cNvPr id="7" name="Title 6"/>
          <p:cNvSpPr>
            <a:spLocks noGrp="1"/>
          </p:cNvSpPr>
          <p:nvPr>
            <p:ph type="title"/>
          </p:nvPr>
        </p:nvSpPr>
        <p:spPr>
          <a:xfrm>
            <a:off x="676656" y="609600"/>
            <a:ext cx="3383280" cy="2228574"/>
          </a:xfrm>
        </p:spPr>
        <p:txBody>
          <a:bodyPr>
            <a:normAutofit/>
          </a:bodyPr>
          <a:lstStyle/>
          <a:p>
            <a:r>
              <a:rPr lang="en-US" i="1" cap="none" dirty="0" smtClean="0"/>
              <a:t>“We depend on FDI”  </a:t>
            </a:r>
            <a:r>
              <a:rPr lang="en-US" cap="none" dirty="0" smtClean="0"/>
              <a:t>and other errors</a:t>
            </a:r>
            <a:br>
              <a:rPr lang="en-US" cap="none" dirty="0" smtClean="0"/>
            </a:br>
            <a:r>
              <a:rPr lang="en-US" cap="none" dirty="0" smtClean="0"/>
              <a:t>that foster a reliance upon other people’s capital…</a:t>
            </a:r>
            <a:br>
              <a:rPr lang="en-US" cap="none" dirty="0" smtClean="0"/>
            </a:br>
            <a:r>
              <a:rPr lang="en-US" dirty="0"/>
              <a:t/>
            </a:r>
            <a:br>
              <a:rPr lang="en-US" dirty="0"/>
            </a:br>
            <a:r>
              <a:rPr lang="en-US" b="1" dirty="0" smtClean="0"/>
              <a:t>Australia 1861 to 1984</a:t>
            </a:r>
            <a:endParaRPr lang="en-US" b="1" cap="none" dirty="0"/>
          </a:p>
        </p:txBody>
      </p:sp>
      <p:sp>
        <p:nvSpPr>
          <p:cNvPr id="10" name="Text Placeholder 9"/>
          <p:cNvSpPr>
            <a:spLocks noGrp="1"/>
          </p:cNvSpPr>
          <p:nvPr>
            <p:ph type="body" sz="quarter" idx="14"/>
          </p:nvPr>
        </p:nvSpPr>
        <p:spPr>
          <a:xfrm>
            <a:off x="0" y="3915833"/>
            <a:ext cx="4748688" cy="2855384"/>
          </a:xfrm>
        </p:spPr>
        <p:txBody>
          <a:bodyPr>
            <a:normAutofit/>
          </a:bodyPr>
          <a:lstStyle/>
          <a:p>
            <a:pPr algn="ctr"/>
            <a:r>
              <a:rPr lang="en-US" b="1" dirty="0" smtClean="0">
                <a:solidFill>
                  <a:srgbClr val="FFFF00"/>
                </a:solidFill>
              </a:rPr>
              <a:t>Work in Progress </a:t>
            </a:r>
            <a:r>
              <a:rPr lang="en-US" dirty="0" smtClean="0">
                <a:solidFill>
                  <a:srgbClr val="FFFF00"/>
                </a:solidFill>
              </a:rPr>
              <a:t>but …</a:t>
            </a:r>
          </a:p>
          <a:p>
            <a:pPr algn="ctr"/>
            <a:r>
              <a:rPr lang="en-US" dirty="0" smtClean="0">
                <a:solidFill>
                  <a:srgbClr val="FFFF00"/>
                </a:solidFill>
              </a:rPr>
              <a:t>no clear relation between FDI and GDP </a:t>
            </a:r>
            <a:r>
              <a:rPr lang="en-US" dirty="0" smtClean="0">
                <a:solidFill>
                  <a:srgbClr val="FFFF00"/>
                </a:solidFill>
              </a:rPr>
              <a:t>growth</a:t>
            </a:r>
          </a:p>
          <a:p>
            <a:pPr algn="ctr"/>
            <a:endParaRPr lang="en-US" dirty="0">
              <a:solidFill>
                <a:srgbClr val="FFFF00"/>
              </a:solidFill>
            </a:endParaRPr>
          </a:p>
          <a:p>
            <a:pPr algn="ctr"/>
            <a:r>
              <a:rPr lang="en-US" dirty="0" smtClean="0">
                <a:solidFill>
                  <a:srgbClr val="FFFF00"/>
                </a:solidFill>
              </a:rPr>
              <a:t>Obviously the quality of the investment and its interrelations with the </a:t>
            </a:r>
            <a:r>
              <a:rPr lang="en-US" dirty="0" err="1" smtClean="0">
                <a:solidFill>
                  <a:srgbClr val="FFFF00"/>
                </a:solidFill>
              </a:rPr>
              <a:t>Aust</a:t>
            </a:r>
            <a:r>
              <a:rPr lang="en-US" dirty="0" smtClean="0">
                <a:solidFill>
                  <a:srgbClr val="FFFF00"/>
                </a:solidFill>
              </a:rPr>
              <a:t> economy matter.</a:t>
            </a:r>
            <a:endParaRPr lang="en-US" dirty="0" smtClean="0">
              <a:solidFill>
                <a:srgbClr val="FFFF00"/>
              </a:solidFill>
            </a:endParaRPr>
          </a:p>
          <a:p>
            <a:pPr algn="ctr"/>
            <a:endParaRPr lang="en-US" dirty="0">
              <a:solidFill>
                <a:srgbClr val="FFFF00"/>
              </a:solidFill>
            </a:endParaRPr>
          </a:p>
          <a:p>
            <a:pPr algn="ctr"/>
            <a:r>
              <a:rPr lang="en-US" dirty="0" smtClean="0">
                <a:solidFill>
                  <a:srgbClr val="3366FF"/>
                </a:solidFill>
              </a:rPr>
              <a:t>Compare </a:t>
            </a:r>
            <a:r>
              <a:rPr lang="en-US" dirty="0" smtClean="0">
                <a:solidFill>
                  <a:schemeClr val="bg2"/>
                </a:solidFill>
              </a:rPr>
              <a:t>Black</a:t>
            </a:r>
            <a:r>
              <a:rPr lang="en-US" dirty="0" smtClean="0"/>
              <a:t> </a:t>
            </a:r>
            <a:r>
              <a:rPr lang="en-US" dirty="0" smtClean="0">
                <a:solidFill>
                  <a:srgbClr val="3366FF"/>
                </a:solidFill>
              </a:rPr>
              <a:t>with</a:t>
            </a:r>
            <a:r>
              <a:rPr lang="en-US" dirty="0" smtClean="0"/>
              <a:t> </a:t>
            </a:r>
            <a:r>
              <a:rPr lang="en-US" dirty="0" smtClean="0">
                <a:solidFill>
                  <a:srgbClr val="FF0000"/>
                </a:solidFill>
              </a:rPr>
              <a:t>Red                         </a:t>
            </a:r>
            <a:r>
              <a:rPr lang="en-US" dirty="0" smtClean="0">
                <a:solidFill>
                  <a:srgbClr val="FFFF00"/>
                </a:solidFill>
              </a:rPr>
              <a:t>…</a:t>
            </a:r>
          </a:p>
          <a:p>
            <a:pPr algn="ctr"/>
            <a:r>
              <a:rPr lang="en-US" dirty="0" smtClean="0">
                <a:solidFill>
                  <a:schemeClr val="bg2"/>
                </a:solidFill>
              </a:rPr>
              <a:t>Real GDP per capita </a:t>
            </a:r>
            <a:r>
              <a:rPr lang="en-US" dirty="0" smtClean="0">
                <a:solidFill>
                  <a:srgbClr val="3366FF"/>
                </a:solidFill>
              </a:rPr>
              <a:t>with</a:t>
            </a:r>
            <a:r>
              <a:rPr lang="en-US" dirty="0" smtClean="0"/>
              <a:t> </a:t>
            </a:r>
            <a:r>
              <a:rPr lang="en-US" dirty="0" smtClean="0">
                <a:solidFill>
                  <a:srgbClr val="FF0000"/>
                </a:solidFill>
              </a:rPr>
              <a:t>Foreign Investment indicator</a:t>
            </a:r>
            <a:endParaRPr lang="en-US" dirty="0">
              <a:solidFill>
                <a:srgbClr val="FF0000"/>
              </a:solidFill>
            </a:endParaRPr>
          </a:p>
        </p:txBody>
      </p:sp>
      <p:sp>
        <p:nvSpPr>
          <p:cNvPr id="2" name="Slide Number Placeholder 1"/>
          <p:cNvSpPr>
            <a:spLocks noGrp="1"/>
          </p:cNvSpPr>
          <p:nvPr>
            <p:ph type="sldNum" sz="quarter" idx="12"/>
          </p:nvPr>
        </p:nvSpPr>
        <p:spPr/>
        <p:txBody>
          <a:bodyPr/>
          <a:lstStyle/>
          <a:p>
            <a:fld id="{A0231E1C-41CC-374C-9DD3-07A7B6DC794C}" type="slidenum">
              <a:rPr lang="en-US" smtClean="0"/>
              <a:t>35</a:t>
            </a:fld>
            <a:endParaRPr lang="en-US"/>
          </a:p>
        </p:txBody>
      </p:sp>
    </p:spTree>
    <p:extLst>
      <p:ext uri="{BB962C8B-B14F-4D97-AF65-F5344CB8AC3E}">
        <p14:creationId xmlns:p14="http://schemas.microsoft.com/office/powerpoint/2010/main" val="168079296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772400" cy="730779"/>
          </a:xfrm>
        </p:spPr>
        <p:txBody>
          <a:bodyPr/>
          <a:lstStyle/>
          <a:p>
            <a:r>
              <a:rPr lang="en-US" cap="none" baseline="30000" dirty="0" smtClean="0"/>
              <a:t>Financial</a:t>
            </a:r>
            <a:r>
              <a:rPr lang="en-US" cap="none" dirty="0" smtClean="0"/>
              <a:t> </a:t>
            </a:r>
            <a:r>
              <a:rPr lang="en-US" b="1" cap="none" dirty="0" smtClean="0"/>
              <a:t>Capital dynamics </a:t>
            </a:r>
            <a:r>
              <a:rPr lang="en-US" cap="none" baseline="30000" dirty="0" smtClean="0"/>
              <a:t>briefly</a:t>
            </a:r>
            <a:endParaRPr lang="en-US" cap="none" baseline="30000" dirty="0"/>
          </a:p>
        </p:txBody>
      </p:sp>
      <p:sp>
        <p:nvSpPr>
          <p:cNvPr id="3" name="Content Placeholder 2"/>
          <p:cNvSpPr>
            <a:spLocks noGrp="1"/>
          </p:cNvSpPr>
          <p:nvPr>
            <p:ph idx="1"/>
          </p:nvPr>
        </p:nvSpPr>
        <p:spPr>
          <a:xfrm>
            <a:off x="154610" y="1100668"/>
            <a:ext cx="8989390" cy="4603750"/>
          </a:xfrm>
        </p:spPr>
        <p:txBody>
          <a:bodyPr>
            <a:normAutofit fontScale="92500" lnSpcReduction="20000"/>
          </a:bodyPr>
          <a:lstStyle/>
          <a:p>
            <a:r>
              <a:rPr lang="en-US" b="1" i="1" dirty="0" smtClean="0"/>
              <a:t>Capital formation is the key step in a viable capitalist economy</a:t>
            </a:r>
          </a:p>
          <a:p>
            <a:r>
              <a:rPr lang="en-US" dirty="0" smtClean="0"/>
              <a:t>This </a:t>
            </a:r>
            <a:r>
              <a:rPr lang="en-US" dirty="0" smtClean="0"/>
              <a:t>appears poorly </a:t>
            </a:r>
            <a:r>
              <a:rPr lang="en-US" dirty="0" smtClean="0"/>
              <a:t>understood by current “Wizards of Oz” but not by </a:t>
            </a:r>
            <a:r>
              <a:rPr lang="en-US" dirty="0" smtClean="0"/>
              <a:t>others elsewhere.</a:t>
            </a:r>
            <a:endParaRPr lang="en-US" dirty="0" smtClean="0"/>
          </a:p>
          <a:p>
            <a:r>
              <a:rPr lang="en-US" b="1" dirty="0">
                <a:solidFill>
                  <a:schemeClr val="accent1">
                    <a:lumMod val="40000"/>
                    <a:lumOff val="60000"/>
                  </a:schemeClr>
                </a:solidFill>
              </a:rPr>
              <a:t>Domestically</a:t>
            </a:r>
            <a:r>
              <a:rPr lang="en-US" b="1" dirty="0"/>
              <a:t>, </a:t>
            </a:r>
            <a:r>
              <a:rPr lang="en-US" dirty="0"/>
              <a:t>capital formation is made difficult by </a:t>
            </a:r>
            <a:r>
              <a:rPr lang="en-US" dirty="0" smtClean="0"/>
              <a:t>interest, tax </a:t>
            </a:r>
            <a:r>
              <a:rPr lang="en-US" dirty="0"/>
              <a:t>and like arrangements</a:t>
            </a:r>
            <a:endParaRPr lang="en-US" baseline="30000" dirty="0">
              <a:solidFill>
                <a:srgbClr val="FF0000"/>
              </a:solidFill>
            </a:endParaRPr>
          </a:p>
          <a:p>
            <a:r>
              <a:rPr lang="en-US" b="1" dirty="0" smtClean="0">
                <a:solidFill>
                  <a:srgbClr val="FFFF00"/>
                </a:solidFill>
              </a:rPr>
              <a:t>Externally</a:t>
            </a:r>
            <a:r>
              <a:rPr lang="en-US" dirty="0" smtClean="0"/>
              <a:t>, in terms of the Balance of payments there are four significant components that </a:t>
            </a:r>
            <a:r>
              <a:rPr lang="en-US" dirty="0" smtClean="0"/>
              <a:t> </a:t>
            </a:r>
            <a:r>
              <a:rPr lang="en-US" dirty="0" err="1" smtClean="0"/>
              <a:t>definitionally</a:t>
            </a:r>
            <a:r>
              <a:rPr lang="en-US" dirty="0" smtClean="0"/>
              <a:t> sum </a:t>
            </a:r>
            <a:r>
              <a:rPr lang="en-US" dirty="0" smtClean="0"/>
              <a:t>to zero</a:t>
            </a:r>
          </a:p>
          <a:p>
            <a:pPr lvl="1"/>
            <a:r>
              <a:rPr lang="en-US" dirty="0" smtClean="0"/>
              <a:t>Current   </a:t>
            </a:r>
            <a:r>
              <a:rPr lang="en-US" dirty="0" smtClean="0">
                <a:solidFill>
                  <a:srgbClr val="FFFF00"/>
                </a:solidFill>
              </a:rPr>
              <a:t>Oz today</a:t>
            </a:r>
          </a:p>
          <a:p>
            <a:pPr lvl="2"/>
            <a:r>
              <a:rPr lang="en-US" dirty="0" smtClean="0"/>
              <a:t>Merchandise trade  </a:t>
            </a:r>
            <a:r>
              <a:rPr lang="en-US" dirty="0" smtClean="0">
                <a:solidFill>
                  <a:srgbClr val="00FF00"/>
                </a:solidFill>
              </a:rPr>
              <a:t>~ -$A </a:t>
            </a:r>
            <a:r>
              <a:rPr lang="en-US" dirty="0" smtClean="0">
                <a:solidFill>
                  <a:srgbClr val="00FF00"/>
                </a:solidFill>
              </a:rPr>
              <a:t>5b net  </a:t>
            </a:r>
            <a:r>
              <a:rPr lang="en-US" dirty="0" smtClean="0"/>
              <a:t>as i</a:t>
            </a:r>
            <a:r>
              <a:rPr lang="en-US" dirty="0" smtClean="0"/>
              <a:t>mports exceed exports (M &gt; X persistently)</a:t>
            </a:r>
            <a:endParaRPr lang="en-US" dirty="0" smtClean="0">
              <a:solidFill>
                <a:srgbClr val="00FF00"/>
              </a:solidFill>
            </a:endParaRPr>
          </a:p>
          <a:p>
            <a:pPr lvl="2"/>
            <a:r>
              <a:rPr lang="en-US" dirty="0" smtClean="0"/>
              <a:t>Factor income  </a:t>
            </a:r>
            <a:r>
              <a:rPr lang="en-US" dirty="0" smtClean="0">
                <a:solidFill>
                  <a:srgbClr val="00FF00"/>
                </a:solidFill>
              </a:rPr>
              <a:t>~ -</a:t>
            </a:r>
            <a:r>
              <a:rPr lang="en-US" dirty="0" smtClean="0">
                <a:solidFill>
                  <a:srgbClr val="00FF00"/>
                </a:solidFill>
              </a:rPr>
              <a:t>$A </a:t>
            </a:r>
            <a:r>
              <a:rPr lang="en-US" dirty="0" smtClean="0">
                <a:solidFill>
                  <a:srgbClr val="00FF00"/>
                </a:solidFill>
              </a:rPr>
              <a:t>45 </a:t>
            </a:r>
            <a:r>
              <a:rPr lang="en-US" dirty="0" smtClean="0">
                <a:solidFill>
                  <a:srgbClr val="00FF00"/>
                </a:solidFill>
              </a:rPr>
              <a:t>b  net </a:t>
            </a:r>
            <a:r>
              <a:rPr lang="en-US" dirty="0" smtClean="0">
                <a:solidFill>
                  <a:srgbClr val="FFFFFF"/>
                </a:solidFill>
              </a:rPr>
              <a:t>as Oz </a:t>
            </a:r>
            <a:r>
              <a:rPr lang="en-US" dirty="0" smtClean="0">
                <a:solidFill>
                  <a:srgbClr val="FFFFFF"/>
                </a:solidFill>
              </a:rPr>
              <a:t>factors overseas return less that OS factors in </a:t>
            </a:r>
            <a:r>
              <a:rPr lang="en-US" dirty="0" err="1" smtClean="0">
                <a:solidFill>
                  <a:srgbClr val="FFFFFF"/>
                </a:solidFill>
              </a:rPr>
              <a:t>Aus</a:t>
            </a:r>
            <a:r>
              <a:rPr lang="en-US" dirty="0" smtClean="0">
                <a:solidFill>
                  <a:srgbClr val="FFFFFF"/>
                </a:solidFill>
              </a:rPr>
              <a:t> </a:t>
            </a:r>
            <a:r>
              <a:rPr lang="en-US" dirty="0" smtClean="0"/>
              <a:t> </a:t>
            </a:r>
            <a:r>
              <a:rPr lang="en-US" dirty="0"/>
              <a:t>(NFIA &lt;</a:t>
            </a:r>
            <a:r>
              <a:rPr lang="en-US" dirty="0" smtClean="0"/>
              <a:t>0)</a:t>
            </a:r>
            <a:endParaRPr lang="en-US" dirty="0" smtClean="0">
              <a:solidFill>
                <a:srgbClr val="00FF00"/>
              </a:solidFill>
            </a:endParaRPr>
          </a:p>
          <a:p>
            <a:pPr lvl="1"/>
            <a:r>
              <a:rPr lang="en-US" dirty="0" smtClean="0"/>
              <a:t>Capital   </a:t>
            </a:r>
            <a:r>
              <a:rPr lang="en-US" dirty="0" smtClean="0">
                <a:solidFill>
                  <a:srgbClr val="42EFE8"/>
                </a:solidFill>
              </a:rPr>
              <a:t>So </a:t>
            </a:r>
            <a:r>
              <a:rPr lang="en-US" i="1" dirty="0" smtClean="0">
                <a:solidFill>
                  <a:srgbClr val="42EFE8"/>
                </a:solidFill>
              </a:rPr>
              <a:t>sell</a:t>
            </a:r>
            <a:r>
              <a:rPr lang="en-US" dirty="0" smtClean="0">
                <a:solidFill>
                  <a:srgbClr val="42EFE8"/>
                </a:solidFill>
              </a:rPr>
              <a:t> “Some $A b” assets from here to there</a:t>
            </a:r>
          </a:p>
          <a:p>
            <a:pPr lvl="1"/>
            <a:r>
              <a:rPr lang="en-US" dirty="0" smtClean="0"/>
              <a:t>Financial  </a:t>
            </a:r>
            <a:r>
              <a:rPr lang="en-US" dirty="0" smtClean="0">
                <a:solidFill>
                  <a:srgbClr val="42EFE8"/>
                </a:solidFill>
              </a:rPr>
              <a:t>And </a:t>
            </a:r>
            <a:r>
              <a:rPr lang="en-US" i="1" dirty="0" smtClean="0">
                <a:solidFill>
                  <a:srgbClr val="42EFE8"/>
                </a:solidFill>
              </a:rPr>
              <a:t>borrow</a:t>
            </a:r>
            <a:r>
              <a:rPr lang="en-US" dirty="0" smtClean="0">
                <a:solidFill>
                  <a:srgbClr val="42EFE8"/>
                </a:solidFill>
              </a:rPr>
              <a:t> “rest of ~$</a:t>
            </a:r>
            <a:r>
              <a:rPr lang="en-US" dirty="0" smtClean="0">
                <a:solidFill>
                  <a:srgbClr val="42EFE8"/>
                </a:solidFill>
              </a:rPr>
              <a:t>50b</a:t>
            </a:r>
            <a:r>
              <a:rPr lang="en-US" dirty="0" smtClean="0">
                <a:solidFill>
                  <a:srgbClr val="42EFE8"/>
                </a:solidFill>
              </a:rPr>
              <a:t>”  from there</a:t>
            </a:r>
          </a:p>
          <a:p>
            <a:r>
              <a:rPr lang="en-US" dirty="0" smtClean="0"/>
              <a:t>Only significant net exporters are </a:t>
            </a:r>
            <a:endParaRPr lang="en-US" dirty="0" smtClean="0"/>
          </a:p>
          <a:p>
            <a:pPr lvl="1"/>
            <a:r>
              <a:rPr lang="en-US" dirty="0" smtClean="0"/>
              <a:t>Ag </a:t>
            </a:r>
            <a:r>
              <a:rPr lang="en-US" baseline="30000" dirty="0" smtClean="0">
                <a:solidFill>
                  <a:srgbClr val="FFCC66"/>
                </a:solidFill>
              </a:rPr>
              <a:t>going nowhere much </a:t>
            </a:r>
            <a:r>
              <a:rPr lang="en-US" baseline="30000" dirty="0" smtClean="0">
                <a:solidFill>
                  <a:srgbClr val="FFCC66"/>
                </a:solidFill>
              </a:rPr>
              <a:t>   </a:t>
            </a:r>
            <a:r>
              <a:rPr lang="en-US" dirty="0" smtClean="0"/>
              <a:t>Education </a:t>
            </a:r>
            <a:r>
              <a:rPr lang="en-US" baseline="30000" dirty="0" smtClean="0">
                <a:solidFill>
                  <a:srgbClr val="FFCC66"/>
                </a:solidFill>
              </a:rPr>
              <a:t>needs reinvestment</a:t>
            </a:r>
            <a:r>
              <a:rPr lang="en-US" dirty="0" smtClean="0">
                <a:solidFill>
                  <a:srgbClr val="FFCC66"/>
                </a:solidFill>
              </a:rPr>
              <a:t> </a:t>
            </a:r>
            <a:r>
              <a:rPr lang="en-US" dirty="0" smtClean="0"/>
              <a:t> and some </a:t>
            </a:r>
            <a:r>
              <a:rPr lang="en-US" dirty="0" smtClean="0"/>
              <a:t>Mining </a:t>
            </a:r>
            <a:r>
              <a:rPr lang="en-US" baseline="30000" dirty="0" smtClean="0">
                <a:solidFill>
                  <a:srgbClr val="FFCC66"/>
                </a:solidFill>
              </a:rPr>
              <a:t>large factor earnings </a:t>
            </a:r>
            <a:r>
              <a:rPr lang="en-US" baseline="30000" dirty="0" smtClean="0">
                <a:solidFill>
                  <a:srgbClr val="FFCC66"/>
                </a:solidFill>
              </a:rPr>
              <a:t>outflows</a:t>
            </a:r>
          </a:p>
          <a:p>
            <a:pPr lvl="1"/>
            <a:r>
              <a:rPr lang="en-US" dirty="0"/>
              <a:t>net </a:t>
            </a:r>
            <a:r>
              <a:rPr lang="en-US" dirty="0" smtClean="0"/>
              <a:t> merchandise trade earnings of </a:t>
            </a:r>
            <a:r>
              <a:rPr lang="en-US" dirty="0" smtClean="0">
                <a:solidFill>
                  <a:srgbClr val="42EFE8"/>
                </a:solidFill>
              </a:rPr>
              <a:t>~ +$50b</a:t>
            </a:r>
            <a:r>
              <a:rPr lang="en-US" dirty="0" smtClean="0"/>
              <a:t>  to stand still</a:t>
            </a:r>
          </a:p>
          <a:p>
            <a:pPr lvl="1"/>
            <a:r>
              <a:rPr lang="en-US" dirty="0" smtClean="0"/>
              <a:t>A trade balance of </a:t>
            </a:r>
            <a:r>
              <a:rPr lang="en-US" dirty="0" smtClean="0">
                <a:solidFill>
                  <a:srgbClr val="42EFE8"/>
                </a:solidFill>
              </a:rPr>
              <a:t>~ +$60b</a:t>
            </a:r>
            <a:r>
              <a:rPr lang="en-US" dirty="0" smtClean="0"/>
              <a:t> would run existing exposures to zero in ~ 90 years, </a:t>
            </a:r>
            <a:r>
              <a:rPr lang="en-US" dirty="0">
                <a:solidFill>
                  <a:srgbClr val="42EFE8"/>
                </a:solidFill>
              </a:rPr>
              <a:t>~</a:t>
            </a:r>
            <a:r>
              <a:rPr lang="en-US" dirty="0" smtClean="0">
                <a:solidFill>
                  <a:srgbClr val="42EFE8"/>
                </a:solidFill>
              </a:rPr>
              <a:t>$75b </a:t>
            </a:r>
            <a:r>
              <a:rPr lang="en-US" dirty="0" smtClean="0"/>
              <a:t> in  ~ 36 years</a:t>
            </a:r>
          </a:p>
          <a:p>
            <a:pPr lvl="1"/>
            <a:r>
              <a:rPr lang="en-US" dirty="0" smtClean="0"/>
              <a:t>Such is the challenge left for the next generation and more from this generation </a:t>
            </a:r>
            <a:endParaRPr lang="en-US" baseline="30000" dirty="0" smtClean="0">
              <a:solidFill>
                <a:srgbClr val="FFCC66"/>
              </a:solidFill>
            </a:endParaRPr>
          </a:p>
        </p:txBody>
      </p:sp>
      <p:sp>
        <p:nvSpPr>
          <p:cNvPr id="4" name="Slide Number Placeholder 3"/>
          <p:cNvSpPr>
            <a:spLocks noGrp="1"/>
          </p:cNvSpPr>
          <p:nvPr>
            <p:ph type="sldNum" sz="quarter" idx="12"/>
          </p:nvPr>
        </p:nvSpPr>
        <p:spPr/>
        <p:txBody>
          <a:bodyPr/>
          <a:lstStyle/>
          <a:p>
            <a:fld id="{A0231E1C-41CC-374C-9DD3-07A7B6DC794C}" type="slidenum">
              <a:rPr lang="en-US" smtClean="0"/>
              <a:t>36</a:t>
            </a:fld>
            <a:endParaRPr lang="en-US"/>
          </a:p>
        </p:txBody>
      </p:sp>
      <p:sp>
        <p:nvSpPr>
          <p:cNvPr id="5" name="TextBox 4"/>
          <p:cNvSpPr txBox="1"/>
          <p:nvPr/>
        </p:nvSpPr>
        <p:spPr>
          <a:xfrm>
            <a:off x="0" y="5961592"/>
            <a:ext cx="5832621" cy="646331"/>
          </a:xfrm>
          <a:prstGeom prst="rect">
            <a:avLst/>
          </a:prstGeom>
          <a:noFill/>
        </p:spPr>
        <p:txBody>
          <a:bodyPr wrap="none" rtlCol="0">
            <a:spAutoFit/>
          </a:bodyPr>
          <a:lstStyle/>
          <a:p>
            <a:r>
              <a:rPr lang="en-US" dirty="0" smtClean="0">
                <a:solidFill>
                  <a:schemeClr val="bg1"/>
                </a:solidFill>
              </a:rPr>
              <a:t>Investment shortfalls (Slide 8)  lead to a “</a:t>
            </a:r>
            <a:r>
              <a:rPr lang="en-US" dirty="0" err="1" smtClean="0">
                <a:solidFill>
                  <a:schemeClr val="bg1"/>
                </a:solidFill>
              </a:rPr>
              <a:t>Subordinary</a:t>
            </a:r>
            <a:r>
              <a:rPr lang="en-US" dirty="0" smtClean="0">
                <a:solidFill>
                  <a:schemeClr val="bg1"/>
                </a:solidFill>
              </a:rPr>
              <a:t>” loop</a:t>
            </a:r>
          </a:p>
          <a:p>
            <a:r>
              <a:rPr lang="en-US" dirty="0">
                <a:solidFill>
                  <a:srgbClr val="000000"/>
                </a:solidFill>
              </a:rPr>
              <a:t>a</a:t>
            </a:r>
            <a:r>
              <a:rPr lang="en-US" dirty="0" smtClean="0">
                <a:solidFill>
                  <a:srgbClr val="000000"/>
                </a:solidFill>
              </a:rPr>
              <a:t>round the green zone (Slide 25) …  </a:t>
            </a:r>
            <a:r>
              <a:rPr lang="en-US" dirty="0">
                <a:solidFill>
                  <a:srgbClr val="000000"/>
                </a:solidFill>
              </a:rPr>
              <a:t>m</a:t>
            </a:r>
            <a:r>
              <a:rPr lang="en-US" dirty="0" smtClean="0">
                <a:solidFill>
                  <a:srgbClr val="000000"/>
                </a:solidFill>
              </a:rPr>
              <a:t>ore soon</a:t>
            </a:r>
            <a:endParaRPr lang="en-US" dirty="0">
              <a:solidFill>
                <a:srgbClr val="000000"/>
              </a:solidFill>
            </a:endParaRPr>
          </a:p>
        </p:txBody>
      </p:sp>
    </p:spTree>
    <p:extLst>
      <p:ext uri="{BB962C8B-B14F-4D97-AF65-F5344CB8AC3E}">
        <p14:creationId xmlns:p14="http://schemas.microsoft.com/office/powerpoint/2010/main" val="117475470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4705626"/>
            <a:ext cx="4948238" cy="886968"/>
          </a:xfrm>
        </p:spPr>
        <p:txBody>
          <a:bodyPr/>
          <a:lstStyle/>
          <a:p>
            <a:r>
              <a:rPr lang="en-US" sz="2400" b="1" i="1" cap="none" dirty="0" smtClean="0">
                <a:solidFill>
                  <a:srgbClr val="FFAD47"/>
                </a:solidFill>
              </a:rPr>
              <a:t>The sun also rises.  </a:t>
            </a:r>
            <a:r>
              <a:rPr lang="en-US" sz="2000" b="1" i="1" cap="none" dirty="0" smtClean="0">
                <a:solidFill>
                  <a:srgbClr val="FFAD47"/>
                </a:solidFill>
              </a:rPr>
              <a:t> </a:t>
            </a:r>
            <a:r>
              <a:rPr lang="en-US" sz="2000" b="1" i="1" cap="none" dirty="0" smtClean="0"/>
              <a:t>Hemingway </a:t>
            </a:r>
            <a:endParaRPr lang="en-US" sz="2000" b="1" i="1" dirty="0"/>
          </a:p>
        </p:txBody>
      </p:sp>
      <p:sp>
        <p:nvSpPr>
          <p:cNvPr id="3" name="Content Placeholder 2"/>
          <p:cNvSpPr>
            <a:spLocks noGrp="1"/>
          </p:cNvSpPr>
          <p:nvPr>
            <p:ph idx="1"/>
          </p:nvPr>
        </p:nvSpPr>
        <p:spPr>
          <a:xfrm>
            <a:off x="861391" y="1777932"/>
            <a:ext cx="7896087" cy="2683633"/>
          </a:xfrm>
        </p:spPr>
        <p:txBody>
          <a:bodyPr/>
          <a:lstStyle/>
          <a:p>
            <a:pPr marL="0" indent="0">
              <a:buNone/>
            </a:pPr>
            <a:r>
              <a:rPr lang="en-US" sz="2400" i="1" dirty="0" smtClean="0"/>
              <a:t>“How did you go bankrupt?” Bill asked.</a:t>
            </a:r>
          </a:p>
          <a:p>
            <a:pPr marL="0" indent="0">
              <a:buNone/>
            </a:pPr>
            <a:r>
              <a:rPr lang="en-US" sz="2400" i="1" dirty="0" smtClean="0"/>
              <a:t>“Two ways,” Mike said. “Gradually and then suddenly.”</a:t>
            </a:r>
          </a:p>
          <a:p>
            <a:pPr marL="0" indent="0">
              <a:buNone/>
            </a:pPr>
            <a:r>
              <a:rPr lang="en-US" sz="2400" i="1" dirty="0" smtClean="0"/>
              <a:t>“What brought it on?”</a:t>
            </a:r>
          </a:p>
          <a:p>
            <a:pPr marL="0" indent="0">
              <a:buNone/>
            </a:pPr>
            <a:r>
              <a:rPr lang="en-US" sz="2400" i="1" dirty="0" smtClean="0"/>
              <a:t>“Friends,” said Mike. “I had a lot of friends. False friends. Then I had creditors, too. Probably had more creditors than anybody in England.”</a:t>
            </a:r>
          </a:p>
          <a:p>
            <a:endParaRPr lang="en-US" dirty="0"/>
          </a:p>
        </p:txBody>
      </p:sp>
      <p:sp>
        <p:nvSpPr>
          <p:cNvPr id="4" name="Slide Number Placeholder 3"/>
          <p:cNvSpPr>
            <a:spLocks noGrp="1"/>
          </p:cNvSpPr>
          <p:nvPr>
            <p:ph type="sldNum" sz="quarter" idx="12"/>
          </p:nvPr>
        </p:nvSpPr>
        <p:spPr/>
        <p:txBody>
          <a:bodyPr/>
          <a:lstStyle/>
          <a:p>
            <a:fld id="{A0231E1C-41CC-374C-9DD3-07A7B6DC794C}" type="slidenum">
              <a:rPr lang="en-US" smtClean="0"/>
              <a:t>37</a:t>
            </a:fld>
            <a:endParaRPr lang="en-US"/>
          </a:p>
        </p:txBody>
      </p:sp>
    </p:spTree>
    <p:extLst>
      <p:ext uri="{BB962C8B-B14F-4D97-AF65-F5344CB8AC3E}">
        <p14:creationId xmlns:p14="http://schemas.microsoft.com/office/powerpoint/2010/main" val="152910313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Urban Pop">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Urban Pop.thmx</Template>
  <TotalTime>2153</TotalTime>
  <Words>2824</Words>
  <Application>Microsoft Macintosh PowerPoint</Application>
  <PresentationFormat>On-screen Show (4:3)</PresentationFormat>
  <Paragraphs>423</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Urban Pop</vt:lpstr>
      <vt:lpstr>revitalising Rural  Australia</vt:lpstr>
      <vt:lpstr>MY Position     One open for engagement…</vt:lpstr>
      <vt:lpstr>REFLECTION</vt:lpstr>
      <vt:lpstr>How have you been travelling for the last 40 years?</vt:lpstr>
      <vt:lpstr>Ben’s PAGE &amp; his best wishes     benrees.com.au  </vt:lpstr>
      <vt:lpstr>…and what of Australia?</vt:lpstr>
      <vt:lpstr>40 years of A nation going backwards, badly</vt:lpstr>
      <vt:lpstr>…And It’s Not Just Ag but all Debt-funded investments</vt:lpstr>
      <vt:lpstr>   REAL INTEREST RATES 30 yr simple average</vt:lpstr>
      <vt:lpstr>If you used debt funding…</vt:lpstr>
      <vt:lpstr>PowerPoint Presentation</vt:lpstr>
      <vt:lpstr>Such conditions typically lead to Financial CRISES</vt:lpstr>
      <vt:lpstr>REFLECTION</vt:lpstr>
      <vt:lpstr>PowerPoint Presentation</vt:lpstr>
      <vt:lpstr>ILLiquidity rising   globally</vt:lpstr>
      <vt:lpstr>…and don’t wait for salvation by Foreign Investment</vt:lpstr>
      <vt:lpstr>The slowness of collective realisation  and the persistence of embedded collective unintelligence</vt:lpstr>
      <vt:lpstr>GFC  Act 2  building to climax (-es) but the final script is not yet written</vt:lpstr>
      <vt:lpstr>REFLECTION</vt:lpstr>
      <vt:lpstr>Aust Ag in the bigger scheme of things</vt:lpstr>
      <vt:lpstr>Imprudent investments</vt:lpstr>
      <vt:lpstr>PAPER  (Muntadgin &amp; Colac meetings April 2013) Repositioning Rural Australia </vt:lpstr>
      <vt:lpstr>Aust Ag capital position rough summary estimate illustrative only</vt:lpstr>
      <vt:lpstr>Illustrative Simple Scenario of “Farmer A” ARDB Stabilisation Avoiding “fire sale”  Step 6 reducing capital and capacity losses</vt:lpstr>
      <vt:lpstr>Developing more prudent investments</vt:lpstr>
      <vt:lpstr>ARDB:  a board within the RBA</vt:lpstr>
      <vt:lpstr>REFOCUSSING: Enterprising capitals </vt:lpstr>
      <vt:lpstr>REFLECTION</vt:lpstr>
      <vt:lpstr>GOLDEN RULES in any economy, viable society and nation</vt:lpstr>
      <vt:lpstr>An enterprising economy, society and nation</vt:lpstr>
      <vt:lpstr>PowerPoint Presentation</vt:lpstr>
      <vt:lpstr>PowerPoint Presentation</vt:lpstr>
      <vt:lpstr>AN addendum</vt:lpstr>
      <vt:lpstr>Predispositions Enterprise Orientations “around the shared table(s)”</vt:lpstr>
      <vt:lpstr>“We depend on FDI”  and other errors that foster a reliance upon other people’s capital…  Australia 1861 to 1984</vt:lpstr>
      <vt:lpstr>Financial Capital dynamics briefly</vt:lpstr>
      <vt:lpstr>The sun also rises.   Hemingway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Repositioning Rural Australia</dc:title>
  <dc:creator>Mark McGovern</dc:creator>
  <cp:lastModifiedBy>Mark McGovern</cp:lastModifiedBy>
  <cp:revision>156</cp:revision>
  <cp:lastPrinted>2014-01-31T06:58:11Z</cp:lastPrinted>
  <dcterms:created xsi:type="dcterms:W3CDTF">2013-04-10T19:41:27Z</dcterms:created>
  <dcterms:modified xsi:type="dcterms:W3CDTF">2014-02-01T19:59:53Z</dcterms:modified>
</cp:coreProperties>
</file>